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Default Extension="jpg" ContentType="image/jpeg"/>
  <Default Extension="svgz"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notesMaster" Target="notesMasters/notesMaster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buNone/>
            </a:pPr>
            <a:r>
              <a:rPr b="1">
                <a:solidFill>
                  <a:srgbClr val="008000"/>
                </a:solidFill>
                <a:latin typeface="Courier"/>
              </a:rPr>
              <a:t>from</a:t>
            </a:r>
            <a:r>
              <a:rPr>
                <a:latin typeface="Courier"/>
              </a:rPr>
              <a:t> numpy </a:t>
            </a:r>
            <a:r>
              <a:rPr b="1">
                <a:solidFill>
                  <a:srgbClr val="008000"/>
                </a:solidFill>
                <a:latin typeface="Courier"/>
              </a:rPr>
              <a:t>import</a:t>
            </a:r>
            <a:r>
              <a:rPr>
                <a:latin typeface="Courier"/>
              </a:rPr>
              <a:t> log10</a:t>
            </a:r>
            <a:br/>
            <a:r>
              <a:rPr>
                <a:latin typeface="Courier"/>
              </a:rPr>
              <a:t>m</a:t>
            </a:r>
            <a:r>
              <a:rPr>
                <a:solidFill>
                  <a:srgbClr val="666666"/>
                </a:solidFill>
                <a:latin typeface="Courier"/>
              </a:rPr>
              <a:t>=</a:t>
            </a:r>
            <a:r>
              <a:rPr>
                <a:solidFill>
                  <a:srgbClr val="40A070"/>
                </a:solidFill>
                <a:latin typeface="Courier"/>
              </a:rPr>
              <a:t>4.2</a:t>
            </a:r>
            <a:br/>
            <a:r>
              <a:rPr>
                <a:latin typeface="Courier"/>
              </a:rPr>
              <a:t>r</a:t>
            </a:r>
            <a:r>
              <a:rPr>
                <a:solidFill>
                  <a:srgbClr val="666666"/>
                </a:solidFill>
                <a:latin typeface="Courier"/>
              </a:rPr>
              <a:t>=</a:t>
            </a:r>
            <a:r>
              <a:rPr>
                <a:solidFill>
                  <a:srgbClr val="40A070"/>
                </a:solidFill>
                <a:latin typeface="Courier"/>
              </a:rPr>
              <a:t>20</a:t>
            </a:r>
            <a:r>
              <a:rPr>
                <a:latin typeface="Courier"/>
              </a:rPr>
              <a:t> </a:t>
            </a:r>
            <a:r>
              <a:rPr i="1">
                <a:solidFill>
                  <a:srgbClr val="60A0B0"/>
                </a:solidFill>
                <a:latin typeface="Courier"/>
              </a:rPr>
              <a:t>#pc</a:t>
            </a:r>
            <a:br/>
            <a:r>
              <a:rPr>
                <a:latin typeface="Courier"/>
              </a:rPr>
              <a:t>M </a:t>
            </a:r>
            <a:r>
              <a:rPr>
                <a:solidFill>
                  <a:srgbClr val="666666"/>
                </a:solidFill>
                <a:latin typeface="Courier"/>
              </a:rPr>
              <a:t>=</a:t>
            </a:r>
            <a:r>
              <a:rPr>
                <a:latin typeface="Courier"/>
              </a:rPr>
              <a:t> m </a:t>
            </a:r>
            <a:r>
              <a:rPr>
                <a:solidFill>
                  <a:srgbClr val="666666"/>
                </a:solidFill>
                <a:latin typeface="Courier"/>
              </a:rPr>
              <a:t>+</a:t>
            </a:r>
            <a:r>
              <a:rPr>
                <a:latin typeface="Courier"/>
              </a:rPr>
              <a:t> </a:t>
            </a:r>
            <a:r>
              <a:rPr>
                <a:solidFill>
                  <a:srgbClr val="40A070"/>
                </a:solidFill>
                <a:latin typeface="Courier"/>
              </a:rPr>
              <a:t>5</a:t>
            </a:r>
            <a:r>
              <a:rPr>
                <a:latin typeface="Courier"/>
              </a:rPr>
              <a:t>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r>
              <a:rPr>
                <a:latin typeface="Courier"/>
              </a:rPr>
              <a:t>log10(r)</a:t>
            </a:r>
            <a:br/>
            <a:r>
              <a:rPr>
                <a:solidFill>
                  <a:srgbClr val="008000"/>
                </a:solidFill>
                <a:latin typeface="Courier"/>
              </a:rPr>
              <a:t>print</a:t>
            </a:r>
            <a:r>
              <a:rPr>
                <a:latin typeface="Courier"/>
              </a:rPr>
              <a:t>(</a:t>
            </a:r>
            <a:r>
              <a:rPr>
                <a:solidFill>
                  <a:srgbClr val="BB6688"/>
                </a:solidFill>
                <a:latin typeface="Courier"/>
              </a:rPr>
              <a:t>f'M = m + 5 - 5*log10(r) = </a:t>
            </a:r>
            <a:r>
              <a:rPr>
                <a:solidFill>
                  <a:srgbClr val="4070A0"/>
                </a:solidFill>
                <a:latin typeface="Courier"/>
              </a:rPr>
              <a:t>{</a:t>
            </a:r>
            <a:r>
              <a:rPr>
                <a:latin typeface="Courier"/>
              </a:rPr>
              <a:t>m</a:t>
            </a:r>
            <a:r>
              <a:rPr>
                <a:solidFill>
                  <a:srgbClr val="4070A0"/>
                </a:solidFill>
                <a:latin typeface="Courier"/>
              </a:rPr>
              <a:t>}</a:t>
            </a:r>
            <a:r>
              <a:rPr>
                <a:solidFill>
                  <a:srgbClr val="BB6688"/>
                </a:solidFill>
                <a:latin typeface="Courier"/>
              </a:rPr>
              <a:t> + 5 - log10(</a:t>
            </a:r>
            <a:r>
              <a:rPr>
                <a:solidFill>
                  <a:srgbClr val="4070A0"/>
                </a:solidFill>
                <a:latin typeface="Courier"/>
              </a:rPr>
              <a:t>{</a:t>
            </a:r>
            <a:r>
              <a:rPr>
                <a:latin typeface="Courier"/>
              </a:rPr>
              <a:t>r</a:t>
            </a:r>
            <a:r>
              <a:rPr>
                <a:solidFill>
                  <a:srgbClr val="4070A0"/>
                </a:solidFill>
                <a:latin typeface="Courier"/>
              </a:rPr>
              <a:t>:.2f}</a:t>
            </a:r>
            <a:r>
              <a:rPr>
                <a:solidFill>
                  <a:srgbClr val="BB6688"/>
                </a:solidFill>
                <a:latin typeface="Courier"/>
              </a:rPr>
              <a:t>)=</a:t>
            </a:r>
            <a:r>
              <a:rPr>
                <a:solidFill>
                  <a:srgbClr val="4070A0"/>
                </a:solidFill>
                <a:latin typeface="Courier"/>
              </a:rPr>
              <a:t>{</a:t>
            </a:r>
            <a:r>
              <a:rPr>
                <a:latin typeface="Courier"/>
              </a:rPr>
              <a:t>m</a:t>
            </a:r>
            <a:r>
              <a:rPr>
                <a:solidFill>
                  <a:srgbClr val="4070A0"/>
                </a:solidFill>
                <a:latin typeface="Courier"/>
              </a:rPr>
              <a:t>}</a:t>
            </a:r>
            <a:r>
              <a:rPr>
                <a:solidFill>
                  <a:srgbClr val="BB6688"/>
                </a:solidFill>
                <a:latin typeface="Courier"/>
              </a:rPr>
              <a:t>+5</a:t>
            </a:r>
            <a:r>
              <a:rPr>
                <a:solidFill>
                  <a:srgbClr val="4070A0"/>
                </a:solidFill>
                <a:latin typeface="Courier"/>
              </a:rPr>
              <a:t>{</a:t>
            </a:r>
            <a:r>
              <a:rPr>
                <a:solidFill>
                  <a:srgbClr val="666666"/>
                </a:solidFill>
                <a:latin typeface="Courier"/>
              </a:rPr>
              <a:t>-</a:t>
            </a:r>
            <a:r>
              <a:rPr>
                <a:latin typeface="Courier"/>
              </a:rPr>
              <a:t>log10(r)</a:t>
            </a:r>
            <a:r>
              <a:rPr>
                <a:solidFill>
                  <a:srgbClr val="4070A0"/>
                </a:solidFill>
                <a:latin typeface="Courier"/>
              </a:rPr>
              <a:t>}</a:t>
            </a:r>
            <a:r>
              <a:rPr>
                <a:solidFill>
                  <a:srgbClr val="BB6688"/>
                </a:solidFill>
                <a:latin typeface="Courier"/>
              </a:rPr>
              <a:t> = </a:t>
            </a:r>
            <a:r>
              <a:rPr>
                <a:solidFill>
                  <a:srgbClr val="4070A0"/>
                </a:solidFill>
                <a:latin typeface="Courier"/>
              </a:rPr>
              <a:t>{</a:t>
            </a:r>
            <a:r>
              <a:rPr>
                <a:latin typeface="Courier"/>
              </a:rPr>
              <a:t>M</a:t>
            </a:r>
            <a:r>
              <a:rPr>
                <a:solidFill>
                  <a:srgbClr val="4070A0"/>
                </a:solidFill>
                <a:latin typeface="Courier"/>
              </a:rPr>
              <a:t>}</a:t>
            </a:r>
            <a:r>
              <a:rPr>
                <a:solidFill>
                  <a:srgbClr val="BB6688"/>
                </a:solidFill>
                <a:latin typeface="Courier"/>
              </a:rPr>
              <a:t>'</a:t>
            </a:r>
            <a:r>
              <a:rPr>
                <a:latin typeface="Courier"/>
              </a:rPr>
              <a:t>)</a:t>
            </a:r>
            <a:br/>
            <a:r>
              <a:rPr>
                <a:solidFill>
                  <a:srgbClr val="008000"/>
                </a:solidFill>
                <a:latin typeface="Courier"/>
              </a:rPr>
              <a:t>print</a:t>
            </a:r>
            <a:r>
              <a:rPr>
                <a:latin typeface="Courier"/>
              </a:rPr>
              <a:t>(</a:t>
            </a:r>
            <a:r>
              <a:rPr>
                <a:solidFill>
                  <a:srgbClr val="BB6688"/>
                </a:solidFill>
                <a:latin typeface="Courier"/>
              </a:rPr>
              <a:t>f'Absolute magnitude is </a:t>
            </a:r>
            <a:r>
              <a:rPr>
                <a:solidFill>
                  <a:srgbClr val="4070A0"/>
                </a:solidFill>
                <a:latin typeface="Courier"/>
              </a:rPr>
              <a:t>{</a:t>
            </a:r>
            <a:r>
              <a:rPr>
                <a:latin typeface="Courier"/>
              </a:rPr>
              <a:t>M</a:t>
            </a:r>
            <a:r>
              <a:rPr>
                <a:solidFill>
                  <a:srgbClr val="4070A0"/>
                </a:solidFill>
                <a:latin typeface="Courier"/>
              </a:rPr>
              <a:t>:.2f}</a:t>
            </a:r>
            <a:r>
              <a:rPr>
                <a:solidFill>
                  <a:srgbClr val="BB6688"/>
                </a:solidFill>
                <a:latin typeface="Courier"/>
              </a:rPr>
              <a:t>'</a:t>
            </a:r>
            <a:r>
              <a:rPr>
                <a:latin typeface="Courier"/>
              </a:rPr>
              <a:t>)</a:t>
            </a:r>
          </a:p>
          <a:p>
            <a:pPr lvl="0" indent="0" marL="0">
              <a:buNone/>
            </a:pPr>
          </a:p>
          <a:p>
            <a:pPr lvl="0" indent="0">
              <a:buNone/>
            </a:pPr>
            <a:r>
              <a:rPr>
                <a:latin typeface="Courier"/>
              </a:rPr>
              <a:t>M = m + 5 - 5*log10(r) = 4.2 + 5 - log10(20.00)=4.2+5-1.3010299956639813 = 2.694850021680093
Absolute magnitude is 2.69</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buNone/>
            </a:pPr>
            <a:r>
              <a:rPr>
                <a:latin typeface="Courier"/>
              </a:rPr>
              <a:t>w </a:t>
            </a:r>
            <a:r>
              <a:rPr>
                <a:solidFill>
                  <a:srgbClr val="666666"/>
                </a:solidFill>
                <a:latin typeface="Courier"/>
              </a:rPr>
              <a:t>=</a:t>
            </a:r>
            <a:r>
              <a:rPr>
                <a:latin typeface="Courier"/>
              </a:rPr>
              <a:t> </a:t>
            </a:r>
            <a:r>
              <a:rPr>
                <a:solidFill>
                  <a:srgbClr val="40A070"/>
                </a:solidFill>
                <a:latin typeface="Courier"/>
              </a:rPr>
              <a:t>0.0029</a:t>
            </a:r>
            <a:r>
              <a:rPr>
                <a:latin typeface="Courier"/>
              </a:rPr>
              <a:t> </a:t>
            </a:r>
            <a:r>
              <a:rPr i="1">
                <a:solidFill>
                  <a:srgbClr val="60A0B0"/>
                </a:solidFill>
                <a:latin typeface="Courier"/>
              </a:rPr>
              <a:t># constant</a:t>
            </a:r>
            <a:br/>
            <a:r>
              <a:rPr>
                <a:latin typeface="Courier"/>
              </a:rPr>
              <a:t>lmax </a:t>
            </a:r>
            <a:r>
              <a:rPr>
                <a:solidFill>
                  <a:srgbClr val="666666"/>
                </a:solidFill>
                <a:latin typeface="Courier"/>
              </a:rPr>
              <a:t>=</a:t>
            </a:r>
            <a:r>
              <a:rPr>
                <a:latin typeface="Courier"/>
              </a:rPr>
              <a:t> </a:t>
            </a:r>
            <a:r>
              <a:rPr>
                <a:solidFill>
                  <a:srgbClr val="40A070"/>
                </a:solidFill>
                <a:latin typeface="Courier"/>
              </a:rPr>
              <a:t>501e-9</a:t>
            </a:r>
            <a:r>
              <a:rPr>
                <a:latin typeface="Courier"/>
              </a:rPr>
              <a:t> </a:t>
            </a:r>
            <a:r>
              <a:rPr i="1">
                <a:solidFill>
                  <a:srgbClr val="60A0B0"/>
                </a:solidFill>
                <a:latin typeface="Courier"/>
              </a:rPr>
              <a:t># peak wavelength in metres</a:t>
            </a:r>
            <a:br/>
            <a:r>
              <a:rPr>
                <a:latin typeface="Courier"/>
              </a:rPr>
              <a:t>Tsun </a:t>
            </a:r>
            <a:r>
              <a:rPr>
                <a:solidFill>
                  <a:srgbClr val="666666"/>
                </a:solidFill>
                <a:latin typeface="Courier"/>
              </a:rPr>
              <a:t>=</a:t>
            </a:r>
            <a:r>
              <a:rPr>
                <a:latin typeface="Courier"/>
              </a:rPr>
              <a:t> w</a:t>
            </a:r>
            <a:r>
              <a:rPr>
                <a:solidFill>
                  <a:srgbClr val="666666"/>
                </a:solidFill>
                <a:latin typeface="Courier"/>
              </a:rPr>
              <a:t>/</a:t>
            </a:r>
            <a:r>
              <a:rPr>
                <a:latin typeface="Courier"/>
              </a:rPr>
              <a:t>lmax</a:t>
            </a:r>
            <a:br/>
            <a:r>
              <a:rPr>
                <a:solidFill>
                  <a:srgbClr val="008000"/>
                </a:solidFill>
                <a:latin typeface="Courier"/>
              </a:rPr>
              <a:t>print</a:t>
            </a:r>
            <a:r>
              <a:rPr>
                <a:latin typeface="Courier"/>
              </a:rPr>
              <a:t>(</a:t>
            </a:r>
            <a:r>
              <a:rPr>
                <a:solidFill>
                  <a:srgbClr val="BB6688"/>
                </a:solidFill>
                <a:latin typeface="Courier"/>
              </a:rPr>
              <a:t>f'The effective temperature of the Sun is </a:t>
            </a:r>
            <a:r>
              <a:rPr>
                <a:solidFill>
                  <a:srgbClr val="4070A0"/>
                </a:solidFill>
                <a:latin typeface="Courier"/>
              </a:rPr>
              <a:t>{</a:t>
            </a:r>
            <a:r>
              <a:rPr>
                <a:latin typeface="Courier"/>
              </a:rPr>
              <a:t>Tsun</a:t>
            </a:r>
            <a:r>
              <a:rPr>
                <a:solidFill>
                  <a:srgbClr val="4070A0"/>
                </a:solidFill>
                <a:latin typeface="Courier"/>
              </a:rPr>
              <a:t>:.3f}</a:t>
            </a:r>
            <a:r>
              <a:rPr>
                <a:solidFill>
                  <a:srgbClr val="BB6688"/>
                </a:solidFill>
                <a:latin typeface="Courier"/>
              </a:rPr>
              <a:t> K'</a:t>
            </a:r>
            <a:r>
              <a:rPr>
                <a:latin typeface="Courier"/>
              </a:rPr>
              <a:t>)</a:t>
            </a:r>
          </a:p>
          <a:p>
            <a:pPr lvl="0" indent="0" marL="0">
              <a:buNone/>
            </a:pPr>
          </a:p>
          <a:p>
            <a:pPr lvl="0" indent="0">
              <a:buNone/>
            </a:pPr>
            <a:r>
              <a:rPr>
                <a:latin typeface="Courier"/>
              </a:rPr>
              <a:t>The effective temperature of the Sun is 5788.423 K</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eclipse.gsfc.nasa.gov/transit/HalleyParallax.html" TargetMode="External" /><Relationship Id="rId3"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stellarium-web.org/" TargetMode="External" /><Relationship Id="rId3"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svgz"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hyperlink" Target="https://www.iau.org/static/resolutions/IAU2015_English.pdf"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hyperlink" Target="https://upload.wikimedia.org/wikipedia/commons/d/d9/Linear_visible_spectrum.svg" TargetMode="External" /><Relationship Id="rId2" Type="http://schemas.openxmlformats.org/officeDocument/2006/relationships/image" Target="../media/image19.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1.jpg" /><Relationship Id="rId2" Type="http://schemas.openxmlformats.org/officeDocument/2006/relationships/image" Target="../media/image20.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het.colorado.edu/sims/html/blackbody-spectrum/latest/blackbody-spectrum_en.html" TargetMode="External" /></Relationships>
</file>

<file path=ppt/slides/_rels/slide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gif"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Stellar properties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Dr Rosaria Lena</a:t>
            </a:r>
          </a:p>
        </p:txBody>
      </p:sp>
      <p:sp>
        <p:nvSpPr>
          <p:cNvPr id="4" name="Date Placeholder 3"/>
          <p:cNvSpPr>
            <a:spLocks noGrp="1"/>
          </p:cNvSpPr>
          <p:nvPr>
            <p:ph idx="10" sz="half" type="dt"/>
          </p:nvPr>
        </p:nvSpPr>
        <p:spPr/>
        <p:txBody>
          <a:bodyPr/>
          <a:lstStyle/>
          <a:p>
            <a:pPr lvl="0" indent="0" marL="0">
              <a:buNone/>
            </a:pPr>
            <a:r>
              <a:rPr/>
              <a:t>12/18/23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Measuring the distance to the stars</a:t>
            </a:r>
          </a:p>
          <a:p>
            <a:pPr lvl="0" indent="0" marL="0">
              <a:spcBef>
                <a:spcPts val="3000"/>
              </a:spcBef>
              <a:buNone/>
            </a:pPr>
            <a:r>
              <a:rPr b="1"/>
              <a:t>The parallax method</a:t>
            </a:r>
          </a:p>
          <a:p>
            <a:pPr lvl="0" indent="0" marL="0">
              <a:buNone/>
            </a:pPr>
            <a:r>
              <a:rPr/>
              <a:t>We started with the easy example of answering how distant is the Sun, but what about other stars? One way to determine the distance to nearest stars is to use the </a:t>
            </a:r>
            <a:r>
              <a:rPr i="1"/>
              <a:t>parallax method</a:t>
            </a:r>
            <a:r>
              <a:rPr/>
              <a:t>.</a:t>
            </a:r>
          </a:p>
          <a:p>
            <a:pPr lvl="0" indent="0" marL="0">
              <a:buNone/>
            </a:pPr>
            <a:r>
              <a:rPr/>
              <a:t>If you look at the position of a closer object against a further background, you will notice that the image of the near object will shift in the background as you move (see Figure 6). This effect is called parallax and you can experience it even when you close one eye at the time looking at an object against a background.</a:t>
            </a:r>
          </a:p>
        </p:txBody>
      </p:sp>
      <p:pic>
        <p:nvPicPr>
          <p:cNvPr descr="img/Parallax_Example.png" id="0" name="Picture 1"/>
          <p:cNvPicPr>
            <a:picLocks noGrp="1" noChangeAspect="1"/>
          </p:cNvPicPr>
          <p:nvPr/>
        </p:nvPicPr>
        <p:blipFill>
          <a:blip r:embed="rId2"/>
          <a:stretch>
            <a:fillRect/>
          </a:stretch>
        </p:blipFill>
        <p:spPr bwMode="auto">
          <a:xfrm>
            <a:off x="3568700" y="304800"/>
            <a:ext cx="5105400" cy="3670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6: Illustrative example of the parallax method. The background against which the yellow star object is seen changes based on the viewpoint.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Analogously, in a background of distant stars, a closer star will appear to move against them as the Earth orbits the Sun. So how do we use this to determine the distance to a start? We use trigonometry.</a:t>
            </a:r>
          </a:p>
          <a:p>
            <a:pPr lvl="0" indent="0" marL="0">
              <a:buNone/>
            </a:pPr>
            <a:r>
              <a:rPr/>
              <a:t>The angle formed between the lines of sight of a star from two positions of the observer is twice the parallax angle. Figure 7 shows the parallax as the angle between the lines of sight of the observer on Earth and from the Sun (the middle point between the position of Earth six months apart).</a:t>
            </a:r>
          </a:p>
          <a:p>
            <a:pPr lvl="0" indent="0" marL="0">
              <a:buNone/>
            </a:pPr>
            <a:r>
              <a:rPr/>
              <a:t>The number of stars that can be observed from Earth is limited and nowadays </a:t>
            </a:r>
            <a:r>
              <a:rPr i="1"/>
              <a:t>direct</a:t>
            </a:r>
            <a:r>
              <a:rPr/>
              <a:t> observations of the distance using the parallax method are done by satellites orbiting the Sun in sync with Earth. Hipparcos gathered data on more than one million stars, and its successor Gaia has already observed 2 billion stars!</a:t>
            </a:r>
          </a:p>
        </p:txBody>
      </p:sp>
      <p:pic>
        <p:nvPicPr>
          <p:cNvPr descr="img/parallax_parsecs.png" id="0" name="Picture 1"/>
          <p:cNvPicPr>
            <a:picLocks noGrp="1" noChangeAspect="1"/>
          </p:cNvPicPr>
          <p:nvPr/>
        </p:nvPicPr>
        <p:blipFill>
          <a:blip r:embed="rId2"/>
          <a:stretch>
            <a:fillRect/>
          </a:stretch>
        </p:blipFill>
        <p:spPr bwMode="auto">
          <a:xfrm>
            <a:off x="4813300" y="203200"/>
            <a:ext cx="2616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7: Parallax and parsecs representation. Image readapted from: https://www.astronomy.com/wp-content/uploads/sites/2/2023/02/parsec.png</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The parallax is generally measured in arcseconds (</a:t>
                </a:r>
                <a:r>
                  <a:rPr i="1"/>
                  <a:t>as</a:t>
                </a:r>
                <a:r>
                  <a:rPr/>
                  <a:t>).</a:t>
                </a:r>
              </a:p>
              <a:p>
                <a:pPr lvl="0" indent="0" marL="1270000">
                  <a:buNone/>
                </a:pPr>
                <a:r>
                  <a:rPr sz="2000" b="1"/>
                  <a:t>Arcseconds - degrees - radians conversion</a:t>
                </a:r>
              </a:p>
              <a:p>
                <a:pPr lvl="0" indent="0" marL="1270000">
                  <a:buNone/>
                </a:pPr>
                <a14:m>
                  <m:oMathPara xmlns:m="http://schemas.openxmlformats.org/officeDocument/2006/math">
                    <m:oMathParaPr>
                      <m:jc m:val="center"/>
                    </m:oMathParaPr>
                    <m:oMath>
                      <m:r>
                        <m:rPr>
                          <m:sty m:val="p"/>
                        </m:rPr>
                        <m:t>1</m:t>
                      </m:r>
                      <m:r>
                        <m:rPr>
                          <m:sty m:val="p"/>
                        </m:rPr>
                        <m:t>a</m:t>
                      </m:r>
                      <m:r>
                        <m:rPr>
                          <m:sty m:val="p"/>
                        </m:rPr>
                        <m:t>r</m:t>
                      </m:r>
                      <m:r>
                        <m:rPr>
                          <m:sty m:val="p"/>
                        </m:rPr>
                        <m:t>c</m:t>
                      </m:r>
                      <m:r>
                        <m:rPr>
                          <m:sty m:val="p"/>
                        </m:rPr>
                        <m:t>s</m:t>
                      </m:r>
                      <m:r>
                        <m:rPr>
                          <m:sty m:val="p"/>
                        </m:rPr>
                        <m:t>e</m:t>
                      </m:r>
                      <m:r>
                        <m:rPr>
                          <m:sty m:val="p"/>
                        </m:rPr>
                        <m:t>c</m:t>
                      </m:r>
                      <m:r>
                        <m:rPr>
                          <m:sty m:val="p"/>
                        </m:rPr>
                        <m:t>o</m:t>
                      </m:r>
                      <m:r>
                        <m:rPr>
                          <m:sty m:val="p"/>
                        </m:rPr>
                        <m:t>n</m:t>
                      </m:r>
                      <m:r>
                        <m:rPr>
                          <m:sty m:val="p"/>
                        </m:rPr>
                        <m:t>d</m:t>
                      </m:r>
                      <m:r>
                        <m:rPr>
                          <m:sty m:val="p"/>
                        </m:rPr>
                        <m:t>=</m:t>
                      </m:r>
                      <m:f>
                        <m:fPr>
                          <m:type m:val="bar"/>
                        </m:fPr>
                        <m:num>
                          <m:r>
                            <m:t>1</m:t>
                          </m:r>
                        </m:num>
                        <m:den>
                          <m:r>
                            <m:t>3600</m:t>
                          </m:r>
                        </m:den>
                      </m:f>
                      <m:r>
                        <m:rPr>
                          <m:sty m:val="p"/>
                        </m:rPr>
                        <m:t>deg</m:t>
                      </m:r>
                      <m:r>
                        <m:rPr>
                          <m:sty m:val="p"/>
                        </m:rPr>
                        <m:t>=</m:t>
                      </m:r>
                      <m:f>
                        <m:fPr>
                          <m:type m:val="bar"/>
                        </m:fPr>
                        <m:num>
                          <m:r>
                            <m:t>1</m:t>
                          </m:r>
                        </m:num>
                        <m:den>
                          <m:r>
                            <m:t>206</m:t>
                          </m:r>
                          <m:r>
                            <m:rPr>
                              <m:sty m:val="p"/>
                            </m:rPr>
                            <m:t>,</m:t>
                          </m:r>
                          <m:r>
                            <m:t>265</m:t>
                          </m:r>
                        </m:den>
                      </m:f>
                      <m:r>
                        <m:rPr>
                          <m:sty m:val="p"/>
                        </m:rPr>
                        <m:t>r</m:t>
                      </m:r>
                      <m:r>
                        <m:rPr>
                          <m:sty m:val="p"/>
                        </m:rPr>
                        <m:t>a</m:t>
                      </m:r>
                      <m:r>
                        <m:rPr>
                          <m:sty m:val="p"/>
                        </m:rPr>
                        <m:t>d</m:t>
                      </m:r>
                      <m:r>
                        <m:rPr>
                          <m:sty m:val="p"/>
                        </m:rPr>
                        <m:t>i</m:t>
                      </m:r>
                      <m:r>
                        <m:rPr>
                          <m:sty m:val="p"/>
                        </m:rPr>
                        <m:t>a</m:t>
                      </m:r>
                      <m:r>
                        <m:rPr>
                          <m:sty m:val="p"/>
                        </m:rPr>
                        <m:t>n</m:t>
                      </m:r>
                      <m:r>
                        <m:rPr>
                          <m:sty m:val="p"/>
                        </m:rPr>
                        <m:t>s</m:t>
                      </m:r>
                      <m:r>
                        <m:rPr>
                          <m:sty m:val="p"/>
                        </m:rPr>
                        <m:t>.</m:t>
                      </m:r>
                    </m:oMath>
                  </m:oMathPara>
                </a14:m>
              </a:p>
              <a:p>
                <a:pPr lvl="0" indent="0" marL="1270000">
                  <a:buNone/>
                </a:pPr>
                <a:r>
                  <a:rPr sz="2000"/>
                  <a:t>You can show these conversions by recalling that</a:t>
                </a:r>
              </a:p>
              <a:p>
                <a:pPr lvl="0" indent="0" marL="1270000">
                  <a:buNone/>
                </a:pPr>
                <a14:m>
                  <m:oMathPara xmlns:m="http://schemas.openxmlformats.org/officeDocument/2006/math">
                    <m:oMathParaPr>
                      <m:jc m:val="center"/>
                    </m:oMathParaPr>
                    <m:oMath>
                      <m:r>
                        <m:t>1</m:t>
                      </m:r>
                      <m:r>
                        <m:t> </m:t>
                      </m:r>
                      <m:r>
                        <m:rPr>
                          <m:sty m:val="p"/>
                        </m:rPr>
                        <m:t>r</m:t>
                      </m:r>
                      <m:r>
                        <m:rPr>
                          <m:sty m:val="p"/>
                        </m:rPr>
                        <m:t>a</m:t>
                      </m:r>
                      <m:r>
                        <m:rPr>
                          <m:sty m:val="p"/>
                        </m:rPr>
                        <m:t>d</m:t>
                      </m:r>
                      <m:r>
                        <m:rPr>
                          <m:sty m:val="p"/>
                        </m:rPr>
                        <m:t>=</m:t>
                      </m:r>
                      <m:r>
                        <m:t>57.3</m:t>
                      </m:r>
                      <m:r>
                        <m:rPr>
                          <m:sty m:val="p"/>
                        </m:rPr>
                        <m:t>deg</m:t>
                      </m:r>
                      <m:r>
                        <m:rPr>
                          <m:sty m:val="p"/>
                        </m:rPr>
                        <m:t>=</m:t>
                      </m:r>
                      <m:d>
                        <m:dPr>
                          <m:begChr m:val="("/>
                          <m:endChr m:val=")"/>
                          <m:sepChr m:val=""/>
                          <m:grow/>
                        </m:dPr>
                        <m:e>
                          <m:r>
                            <m:t>57.3</m:t>
                          </m:r>
                          <m:r>
                            <m:rPr>
                              <m:sty m:val="p"/>
                            </m:rPr>
                            <m:t>×</m:t>
                          </m:r>
                          <m:r>
                            <m:t>60</m:t>
                          </m:r>
                          <m:r>
                            <m:rPr>
                              <m:sty m:val="p"/>
                            </m:rPr>
                            <m:t>×</m:t>
                          </m:r>
                          <m:r>
                            <m:t>60</m:t>
                          </m:r>
                        </m:e>
                      </m:d>
                      <m:r>
                        <m:t> </m:t>
                      </m:r>
                      <m:r>
                        <m:rPr>
                          <m:sty m:val="p"/>
                        </m:rPr>
                        <m:t>a</m:t>
                      </m:r>
                      <m:r>
                        <m:rPr>
                          <m:sty m:val="p"/>
                        </m:rPr>
                        <m:t>s</m:t>
                      </m:r>
                      <m:r>
                        <m:rPr>
                          <m:sty m:val="p"/>
                        </m:rPr>
                        <m:t>=</m:t>
                      </m:r>
                      <m:r>
                        <m:t>206</m:t>
                      </m:r>
                      <m:r>
                        <m:rPr>
                          <m:sty m:val="p"/>
                        </m:rPr>
                        <m:t>,</m:t>
                      </m:r>
                      <m:r>
                        <m:t>265</m:t>
                      </m:r>
                      <m:r>
                        <m:t> </m:t>
                      </m:r>
                      <m:r>
                        <m:rPr>
                          <m:sty m:val="p"/>
                        </m:rPr>
                        <m:t>a</m:t>
                      </m:r>
                      <m:r>
                        <m:rPr>
                          <m:sty m:val="p"/>
                        </m:rPr>
                        <m:t>s</m:t>
                      </m:r>
                      <m:r>
                        <m:rPr>
                          <m:sty m:val="p"/>
                        </m:rPr>
                        <m:t>.</m:t>
                      </m:r>
                    </m:oMath>
                  </m:oMathPara>
                </a14:m>
              </a:p>
              <a:p>
                <a:pPr lvl="0" indent="0" marL="1270000">
                  <a:buNone/>
                </a:pPr>
                <a:r>
                  <a:rPr sz="2000" b="1"/>
                  <a:t>Parsec definition</a:t>
                </a:r>
              </a:p>
              <a:p>
                <a:pPr lvl="0"/>
                <a:r>
                  <a:rPr sz="2000"/>
                  <a:t>The parsec (</a:t>
                </a:r>
                <a:r>
                  <a:rPr sz="2000" b="1"/>
                  <a:t>par</a:t>
                </a:r>
                <a:r>
                  <a:rPr sz="2000"/>
                  <a:t>allax-</a:t>
                </a:r>
                <a:r>
                  <a:rPr sz="2000" b="1"/>
                  <a:t>sec</a:t>
                </a:r>
                <a:r>
                  <a:rPr sz="2000"/>
                  <a:t>ond, </a:t>
                </a:r>
                <a:r>
                  <a:rPr sz="2000" i="1"/>
                  <a:t>pc</a:t>
                </a:r>
                <a:r>
                  <a:rPr sz="2000"/>
                  <a:t>) is defined as:</a:t>
                </a:r>
              </a:p>
              <a:p>
                <a:pPr lvl="0" indent="0" marL="1270000">
                  <a:buNone/>
                </a:pPr>
              </a:p>
              <a:p>
                <a:pPr lvl="0"/>
                <a:r>
                  <a:rPr/>
                  <a:t>A parallax of 1 arcsecond corresponds to a distance to the star of 1 parsec (3.26 light-years).</a:t>
                </a:r>
              </a:p>
              <a:p>
                <a:pPr lvl="0"/>
                <a:r>
                  <a:rPr/>
                  <a:t>Using trigonometry, the distance </a:t>
                </a:r>
                <a14:m>
                  <m:oMath xmlns:m="http://schemas.openxmlformats.org/officeDocument/2006/math">
                    <m:r>
                      <m:t>d</m:t>
                    </m:r>
                  </m:oMath>
                </a14:m>
                <a:r>
                  <a:rPr/>
                  <a:t> to the star, in astronomical units, is given by:</a:t>
                </a:r>
              </a:p>
              <a:p>
                <a:pPr lvl="0" indent="0" marL="0">
                  <a:buNone/>
                </a:pPr>
                <a14:m>
                  <m:oMathPara xmlns:m="http://schemas.openxmlformats.org/officeDocument/2006/math">
                    <m:oMathParaPr>
                      <m:jc m:val="center"/>
                    </m:oMathParaPr>
                    <m:oMath>
                      <m:r>
                        <m:t>d</m:t>
                      </m:r>
                      <m:r>
                        <m:rPr>
                          <m:sty m:val="p"/>
                        </m:rPr>
                        <m:t>=</m:t>
                      </m:r>
                      <m:f>
                        <m:fPr>
                          <m:type m:val="bar"/>
                        </m:fPr>
                        <m:num>
                          <m:r>
                            <m:t>1</m:t>
                          </m:r>
                          <m:r>
                            <m:rPr>
                              <m:sty m:val="p"/>
                            </m:rPr>
                            <m:t>a</m:t>
                          </m:r>
                          <m:r>
                            <m:rPr>
                              <m:sty m:val="p"/>
                            </m:rPr>
                            <m:t>u</m:t>
                          </m:r>
                        </m:num>
                        <m:den>
                          <m:r>
                            <m:rPr>
                              <m:sty m:val="p"/>
                            </m:rPr>
                            <m:t>tan</m:t>
                          </m:r>
                          <m:r>
                            <m:t>p</m:t>
                          </m:r>
                        </m:den>
                      </m:f>
                      <m:r>
                        <m:rPr>
                          <m:sty m:val="p"/>
                        </m:rPr>
                        <m:t>≃</m:t>
                      </m:r>
                      <m:f>
                        <m:fPr>
                          <m:type m:val="bar"/>
                        </m:fPr>
                        <m:num>
                          <m:r>
                            <m:t>1</m:t>
                          </m:r>
                        </m:num>
                        <m:den>
                          <m:r>
                            <m:t>p</m:t>
                          </m:r>
                        </m:den>
                      </m:f>
                      <m:r>
                        <m:rPr>
                          <m:sty m:val="p"/>
                        </m:rPr>
                        <m:t>a</m:t>
                      </m:r>
                      <m:r>
                        <m:rPr>
                          <m:sty m:val="p"/>
                        </m:rPr>
                        <m:t>u</m:t>
                      </m:r>
                    </m:oMath>
                  </m:oMathPara>
                </a14:m>
              </a:p>
              <a:p>
                <a:pPr lvl="0" indent="0" marL="0">
                  <a:buNone/>
                </a:pPr>
                <a:r>
                  <a:rPr/>
                  <a:t>where </a:t>
                </a:r>
                <a14:m>
                  <m:oMath xmlns:m="http://schemas.openxmlformats.org/officeDocument/2006/math">
                    <m:r>
                      <m:t>p</m:t>
                    </m:r>
                  </m:oMath>
                </a14:m>
                <a:r>
                  <a:rPr/>
                  <a:t> is the parallax, and for this approximation we used </a:t>
                </a:r>
                <a14:m>
                  <m:oMath xmlns:m="http://schemas.openxmlformats.org/officeDocument/2006/math">
                    <m:r>
                      <m:t>p</m:t>
                    </m:r>
                  </m:oMath>
                </a14:m>
                <a:r>
                  <a:rPr/>
                  <a:t> measured in radians. Converting the parallax </a:t>
                </a:r>
                <a14:m>
                  <m:oMath xmlns:m="http://schemas.openxmlformats.org/officeDocument/2006/math">
                    <m:r>
                      <m:t>p</m:t>
                    </m:r>
                  </m:oMath>
                </a14:m>
                <a:r>
                  <a:rPr/>
                  <a:t> to </a:t>
                </a:r>
                <a14:m>
                  <m:oMath xmlns:m="http://schemas.openxmlformats.org/officeDocument/2006/math">
                    <m:r>
                      <m:t>p</m:t>
                    </m:r>
                    <m:r>
                      <m:rPr>
                        <m:sty m:val="p"/>
                      </m:rPr>
                      <m:t>″</m:t>
                    </m:r>
                  </m:oMath>
                </a14:m>
                <a:r>
                  <a:rPr/>
                  <a:t>, from radians to arcseconds, we obtain the distance in parsec:</a:t>
                </a:r>
              </a:p>
              <a:p>
                <a:pPr lvl="0" indent="0" marL="0">
                  <a:buNone/>
                </a:pPr>
                <a14:m>
                  <m:oMathPara xmlns:m="http://schemas.openxmlformats.org/officeDocument/2006/math">
                    <m:oMathParaPr>
                      <m:jc m:val="center"/>
                    </m:oMathParaPr>
                    <m:oMath>
                      <m:r>
                        <m:t>d</m:t>
                      </m:r>
                      <m:r>
                        <m:rPr>
                          <m:sty m:val="p"/>
                        </m:rPr>
                        <m:t>≃</m:t>
                      </m:r>
                      <m:f>
                        <m:fPr>
                          <m:type m:val="bar"/>
                        </m:fPr>
                        <m:num>
                          <m:r>
                            <m:t>206</m:t>
                          </m:r>
                          <m:r>
                            <m:rPr>
                              <m:sty m:val="p"/>
                            </m:rPr>
                            <m:t>,</m:t>
                          </m:r>
                          <m:r>
                            <m:t>265</m:t>
                          </m:r>
                          <m:r>
                            <m:rPr>
                              <m:sty m:val="p"/>
                            </m:rPr>
                            <m:t>a</m:t>
                          </m:r>
                          <m:r>
                            <m:rPr>
                              <m:sty m:val="p"/>
                            </m:rPr>
                            <m:t>u</m:t>
                          </m:r>
                        </m:num>
                        <m:den>
                          <m:r>
                            <m:t>p</m:t>
                          </m:r>
                          <m:r>
                            <m:rPr>
                              <m:sty m:val="p"/>
                            </m:rPr>
                            <m:t>″</m:t>
                          </m:r>
                        </m:den>
                      </m:f>
                      <m:r>
                        <m:rPr>
                          <m:sty m:val="p"/>
                        </m:rPr>
                        <m:t>=</m:t>
                      </m:r>
                      <m:f>
                        <m:fPr>
                          <m:type m:val="bar"/>
                        </m:fPr>
                        <m:num>
                          <m:r>
                            <m:t>1</m:t>
                          </m:r>
                        </m:num>
                        <m:den>
                          <m:r>
                            <m:t>p</m:t>
                          </m:r>
                          <m:r>
                            <m:rPr>
                              <m:sty m:val="p"/>
                            </m:rPr>
                            <m:t>″</m:t>
                          </m:r>
                        </m:den>
                      </m:f>
                      <m:r>
                        <m:rPr>
                          <m:sty m:val="p"/>
                        </m:rPr>
                        <m:t>p</m:t>
                      </m:r>
                      <m:r>
                        <m:rPr>
                          <m:sty m:val="p"/>
                        </m:rPr>
                        <m:t>c</m:t>
                      </m:r>
                    </m:oMath>
                  </m:oMathPara>
                </a14:m>
              </a:p>
              <a:p>
                <a:pPr lvl="0" indent="0">
                  <a:buNone/>
                </a:pPr>
                <a:r>
                  <a:rPr b="1">
                    <a:solidFill>
                      <a:srgbClr val="008000"/>
                    </a:solidFill>
                    <a:latin typeface="Courier"/>
                  </a:rPr>
                  <a:t>import</a:t>
                </a:r>
                <a:r>
                  <a:rPr>
                    <a:latin typeface="Courier"/>
                  </a:rPr>
                  <a:t> numpy </a:t>
                </a:r>
                <a:r>
                  <a:rPr b="1">
                    <a:solidFill>
                      <a:srgbClr val="008000"/>
                    </a:solidFill>
                    <a:latin typeface="Courier"/>
                  </a:rPr>
                  <a:t>as</a:t>
                </a:r>
                <a:r>
                  <a:rPr>
                    <a:latin typeface="Courier"/>
                  </a:rPr>
                  <a:t> np</a:t>
                </a:r>
                <a:br/>
                <a:r>
                  <a:rPr b="1">
                    <a:solidFill>
                      <a:srgbClr val="008000"/>
                    </a:solidFill>
                    <a:latin typeface="Courier"/>
                  </a:rPr>
                  <a:t>import</a:t>
                </a:r>
                <a:r>
                  <a:rPr>
                    <a:latin typeface="Courier"/>
                  </a:rPr>
                  <a:t> math</a:t>
                </a:r>
                <a:br/>
                <a:r>
                  <a:rPr>
                    <a:latin typeface="Courier"/>
                  </a:rPr>
                  <a:t>AU </a:t>
                </a:r>
                <a:r>
                  <a:rPr>
                    <a:solidFill>
                      <a:srgbClr val="666666"/>
                    </a:solidFill>
                    <a:latin typeface="Courier"/>
                  </a:rPr>
                  <a:t>=</a:t>
                </a:r>
                <a:r>
                  <a:rPr>
                    <a:latin typeface="Courier"/>
                  </a:rPr>
                  <a:t> </a:t>
                </a:r>
                <a:r>
                  <a:rPr>
                    <a:solidFill>
                      <a:srgbClr val="40A070"/>
                    </a:solidFill>
                    <a:latin typeface="Courier"/>
                  </a:rPr>
                  <a:t>149597870</a:t>
                </a:r>
                <a:r>
                  <a:rPr>
                    <a:latin typeface="Courier"/>
                  </a:rPr>
                  <a:t> </a:t>
                </a:r>
                <a:r>
                  <a:rPr i="1">
                    <a:solidFill>
                      <a:srgbClr val="60A0B0"/>
                    </a:solidFill>
                    <a:latin typeface="Courier"/>
                  </a:rPr>
                  <a:t># km</a:t>
                </a:r>
                <a:br/>
                <a:r>
                  <a:rPr>
                    <a:latin typeface="Courier"/>
                  </a:rPr>
                  <a:t>pc </a:t>
                </a:r>
                <a:r>
                  <a:rPr>
                    <a:solidFill>
                      <a:srgbClr val="666666"/>
                    </a:solidFill>
                    <a:latin typeface="Courier"/>
                  </a:rPr>
                  <a:t>=</a:t>
                </a:r>
                <a:r>
                  <a:rPr>
                    <a:latin typeface="Courier"/>
                  </a:rPr>
                  <a:t> </a:t>
                </a:r>
                <a:r>
                  <a:rPr>
                    <a:solidFill>
                      <a:srgbClr val="40A070"/>
                    </a:solidFill>
                    <a:latin typeface="Courier"/>
                  </a:rPr>
                  <a:t>648000</a:t>
                </a:r>
                <a:r>
                  <a:rPr>
                    <a:solidFill>
                      <a:srgbClr val="666666"/>
                    </a:solidFill>
                    <a:latin typeface="Courier"/>
                  </a:rPr>
                  <a:t>/</a:t>
                </a:r>
                <a:r>
                  <a:rPr>
                    <a:latin typeface="Courier"/>
                  </a:rPr>
                  <a:t>np.pi</a:t>
                </a:r>
                <a:r>
                  <a:rPr>
                    <a:solidFill>
                      <a:srgbClr val="666666"/>
                    </a:solidFill>
                    <a:latin typeface="Courier"/>
                  </a:rPr>
                  <a:t>*</a:t>
                </a:r>
                <a:r>
                  <a:rPr>
                    <a:latin typeface="Courier"/>
                  </a:rPr>
                  <a:t>AU </a:t>
                </a:r>
                <a:r>
                  <a:rPr i="1">
                    <a:solidFill>
                      <a:srgbClr val="60A0B0"/>
                    </a:solidFill>
                    <a:latin typeface="Courier"/>
                  </a:rPr>
                  <a:t># km</a:t>
                </a:r>
                <a:br/>
                <a:r>
                  <a:rPr>
                    <a:solidFill>
                      <a:srgbClr val="008000"/>
                    </a:solidFill>
                    <a:latin typeface="Courier"/>
                  </a:rPr>
                  <a:t>print</a:t>
                </a:r>
                <a:r>
                  <a:rPr>
                    <a:latin typeface="Courier"/>
                  </a:rPr>
                  <a:t>(</a:t>
                </a:r>
                <a:r>
                  <a:rPr>
                    <a:solidFill>
                      <a:srgbClr val="BB6688"/>
                    </a:solidFill>
                    <a:latin typeface="Courier"/>
                  </a:rPr>
                  <a:t>f"1parsec = </a:t>
                </a:r>
                <a:r>
                  <a:rPr>
                    <a:solidFill>
                      <a:srgbClr val="4070A0"/>
                    </a:solidFill>
                    <a:latin typeface="Courier"/>
                  </a:rPr>
                  <a:t>{</a:t>
                </a:r>
                <a:r>
                  <a:rPr>
                    <a:latin typeface="Courier"/>
                  </a:rPr>
                  <a:t>pc</a:t>
                </a:r>
                <a:r>
                  <a:rPr>
                    <a:solidFill>
                      <a:srgbClr val="4070A0"/>
                    </a:solidFill>
                    <a:latin typeface="Courier"/>
                  </a:rPr>
                  <a:t>:1.3e}</a:t>
                </a:r>
                <a:r>
                  <a:rPr>
                    <a:solidFill>
                      <a:srgbClr val="BB6688"/>
                    </a:solidFill>
                    <a:latin typeface="Courier"/>
                  </a:rPr>
                  <a:t> km"</a:t>
                </a:r>
                <a:r>
                  <a:rPr>
                    <a:latin typeface="Courier"/>
                  </a:rPr>
                  <a:t>)</a:t>
                </a:r>
              </a:p>
              <a:p>
                <a:pPr lvl="0" indent="0">
                  <a:buNone/>
                </a:pPr>
                <a:r>
                  <a:rPr>
                    <a:latin typeface="Courier"/>
                  </a:rPr>
                  <a:t>1parsec = 3.086e+13 km</a:t>
                </a:r>
              </a:p>
              <a:p>
                <a:pPr lvl="0" indent="0" marL="0">
                  <a:spcBef>
                    <a:spcPts val="3000"/>
                  </a:spcBef>
                  <a:buNone/>
                </a:pPr>
                <a:r>
                  <a:rPr b="1"/>
                  <a:t>The nearest star: Proxima Centauri</a:t>
                </a:r>
              </a:p>
              <a:p>
                <a:pPr lvl="0" indent="0" marL="0">
                  <a:buNone/>
                </a:pPr>
                <a:r>
                  <a:rPr/>
                  <a:t>The further a star is, the smaller the parallax angle.</a:t>
                </a:r>
              </a:p>
              <a:p>
                <a:pPr lvl="0" indent="0" marL="0">
                  <a:buNone/>
                </a:pPr>
                <a:r>
                  <a:rPr/>
                  <a:t>The nearest star (Proxima Centauri) has a parallax of 0.7681 arcseconds. This is </a:t>
                </a:r>
                <a:r>
                  <a:rPr i="1"/>
                  <a:t>very</a:t>
                </a:r>
                <a:r>
                  <a:rPr/>
                  <a:t> tiny, but still, we are able to measure it! To give you an idea of how small this is:</a:t>
                </a:r>
              </a:p>
              <a:p>
                <a:pPr lvl="0"/>
                <a:r>
                  <a:rPr/>
                  <a:t>It is approximately the angle subtended by an object having a diameter of 2 centimeters, positioned at a distance of 5.3km!</a:t>
                </a:r>
              </a:p>
              <a:p>
                <a:pPr lvl="0"/>
                <a:r>
                  <a:rPr/>
                  <a:t>The shift produced by the parallax against the background would be </a:t>
                </a:r>
                <a14:m>
                  <m:oMath xmlns:m="http://schemas.openxmlformats.org/officeDocument/2006/math">
                    <m:r>
                      <m:t>1</m:t>
                    </m:r>
                    <m:r>
                      <m:rPr>
                        <m:sty m:val="p"/>
                      </m:rPr>
                      <m:t>/</m:t>
                    </m:r>
                    <m:sSup>
                      <m:e>
                        <m:r>
                          <m:t>2000</m:t>
                        </m:r>
                      </m:e>
                      <m:sup>
                        <m:r>
                          <m:t>t</m:t>
                        </m:r>
                        <m:r>
                          <m:t>h</m:t>
                        </m:r>
                      </m:sup>
                    </m:sSup>
                  </m:oMath>
                </a14:m>
                <a:r>
                  <a:rPr/>
                  <a:t> the width of the Full Moon!</a:t>
                </a:r>
              </a:p>
              <a:p>
                <a:pPr lvl="0" indent="0" marL="0">
                  <a:buNone/>
                </a:pPr>
                <a:r>
                  <a:rPr/>
                  <a:t>The parallax method is covered in other courses, so this is just a taster, but now knowing the parallax of Proxima Centauri (or another star), we can find the distance to that.</a:t>
                </a:r>
              </a:p>
              <a:p>
                <a:pPr lvl="0" indent="0">
                  <a:buNone/>
                </a:pPr>
                <a:r>
                  <a:rPr b="1">
                    <a:solidFill>
                      <a:srgbClr val="008000"/>
                    </a:solidFill>
                    <a:latin typeface="Courier"/>
                  </a:rPr>
                  <a:t>import</a:t>
                </a:r>
                <a:r>
                  <a:rPr>
                    <a:latin typeface="Courier"/>
                  </a:rPr>
                  <a:t> math</a:t>
                </a:r>
                <a:br/>
                <a:r>
                  <a:rPr b="1">
                    <a:solidFill>
                      <a:srgbClr val="008000"/>
                    </a:solidFill>
                    <a:latin typeface="Courier"/>
                  </a:rPr>
                  <a:t>import</a:t>
                </a:r>
                <a:r>
                  <a:rPr>
                    <a:latin typeface="Courier"/>
                  </a:rPr>
                  <a:t> numpy </a:t>
                </a:r>
                <a:r>
                  <a:rPr b="1">
                    <a:solidFill>
                      <a:srgbClr val="008000"/>
                    </a:solidFill>
                    <a:latin typeface="Courier"/>
                  </a:rPr>
                  <a:t>as</a:t>
                </a:r>
                <a:r>
                  <a:rPr>
                    <a:latin typeface="Courier"/>
                  </a:rPr>
                  <a:t> np</a:t>
                </a:r>
                <a:br/>
                <a:r>
                  <a:rPr b="1">
                    <a:solidFill>
                      <a:srgbClr val="007020"/>
                    </a:solidFill>
                    <a:latin typeface="Courier"/>
                  </a:rPr>
                  <a:t>def</a:t>
                </a:r>
                <a:r>
                  <a:rPr>
                    <a:latin typeface="Courier"/>
                  </a:rPr>
                  <a:t> arcsec_to_rad(p):</a:t>
                </a:r>
                <a:br/>
                <a:r>
                  <a:rPr>
                    <a:latin typeface="Courier"/>
                  </a:rPr>
                  <a:t>    rad </a:t>
                </a:r>
                <a:r>
                  <a:rPr>
                    <a:solidFill>
                      <a:srgbClr val="666666"/>
                    </a:solidFill>
                    <a:latin typeface="Courier"/>
                  </a:rPr>
                  <a:t>=</a:t>
                </a:r>
                <a:r>
                  <a:rPr>
                    <a:latin typeface="Courier"/>
                  </a:rPr>
                  <a:t> p</a:t>
                </a:r>
                <a:r>
                  <a:rPr>
                    <a:solidFill>
                      <a:srgbClr val="666666"/>
                    </a:solidFill>
                    <a:latin typeface="Courier"/>
                  </a:rPr>
                  <a:t>/</a:t>
                </a:r>
                <a:r>
                  <a:rPr>
                    <a:solidFill>
                      <a:srgbClr val="40A070"/>
                    </a:solidFill>
                    <a:latin typeface="Courier"/>
                  </a:rPr>
                  <a:t>206265</a:t>
                </a:r>
                <a:br/>
                <a:r>
                  <a:rPr>
                    <a:latin typeface="Courier"/>
                  </a:rPr>
                  <a:t>    </a:t>
                </a:r>
                <a:r>
                  <a:rPr b="1">
                    <a:solidFill>
                      <a:srgbClr val="007020"/>
                    </a:solidFill>
                    <a:latin typeface="Courier"/>
                  </a:rPr>
                  <a:t>return</a:t>
                </a:r>
                <a:r>
                  <a:rPr>
                    <a:latin typeface="Courier"/>
                  </a:rPr>
                  <a:t> rad</a:t>
                </a:r>
                <a:br/>
                <a:br/>
                <a:r>
                  <a:rPr>
                    <a:latin typeface="Courier"/>
                  </a:rPr>
                  <a:t>p </a:t>
                </a:r>
                <a:r>
                  <a:rPr>
                    <a:solidFill>
                      <a:srgbClr val="666666"/>
                    </a:solidFill>
                    <a:latin typeface="Courier"/>
                  </a:rPr>
                  <a:t>=</a:t>
                </a:r>
                <a:r>
                  <a:rPr>
                    <a:latin typeface="Courier"/>
                  </a:rPr>
                  <a:t> </a:t>
                </a:r>
                <a:r>
                  <a:rPr>
                    <a:solidFill>
                      <a:srgbClr val="40A070"/>
                    </a:solidFill>
                    <a:latin typeface="Courier"/>
                  </a:rPr>
                  <a:t>0.7681</a:t>
                </a:r>
                <a:r>
                  <a:rPr>
                    <a:latin typeface="Courier"/>
                  </a:rPr>
                  <a:t> </a:t>
                </a:r>
                <a:r>
                  <a:rPr i="1">
                    <a:solidFill>
                      <a:srgbClr val="60A0B0"/>
                    </a:solidFill>
                    <a:latin typeface="Courier"/>
                  </a:rPr>
                  <a:t># as</a:t>
                </a:r>
                <a:br/>
                <a:r>
                  <a:rPr>
                    <a:latin typeface="Courier"/>
                  </a:rPr>
                  <a:t>d_pc </a:t>
                </a:r>
                <a:r>
                  <a:rPr>
                    <a:solidFill>
                      <a:srgbClr val="666666"/>
                    </a:solidFill>
                    <a:latin typeface="Courier"/>
                  </a:rPr>
                  <a:t>=</a:t>
                </a:r>
                <a:r>
                  <a:rPr>
                    <a:latin typeface="Courier"/>
                  </a:rPr>
                  <a:t> </a:t>
                </a:r>
                <a:r>
                  <a:rPr>
                    <a:solidFill>
                      <a:srgbClr val="40A070"/>
                    </a:solidFill>
                    <a:latin typeface="Courier"/>
                  </a:rPr>
                  <a:t>1</a:t>
                </a:r>
                <a:r>
                  <a:rPr>
                    <a:solidFill>
                      <a:srgbClr val="666666"/>
                    </a:solidFill>
                    <a:latin typeface="Courier"/>
                  </a:rPr>
                  <a:t>/</a:t>
                </a:r>
                <a:r>
                  <a:rPr>
                    <a:latin typeface="Courier"/>
                  </a:rPr>
                  <a:t>p </a:t>
                </a:r>
                <a:r>
                  <a:rPr i="1">
                    <a:solidFill>
                      <a:srgbClr val="60A0B0"/>
                    </a:solidFill>
                    <a:latin typeface="Courier"/>
                  </a:rPr>
                  <a:t># pc</a:t>
                </a:r>
                <a:br/>
                <a:br/>
                <a:r>
                  <a:rPr>
                    <a:latin typeface="Courier"/>
                  </a:rPr>
                  <a:t>p_rad </a:t>
                </a:r>
                <a:r>
                  <a:rPr>
                    <a:solidFill>
                      <a:srgbClr val="666666"/>
                    </a:solidFill>
                    <a:latin typeface="Courier"/>
                  </a:rPr>
                  <a:t>=</a:t>
                </a:r>
                <a:r>
                  <a:rPr>
                    <a:latin typeface="Courier"/>
                  </a:rPr>
                  <a:t> arcsec_to_rad(p)</a:t>
                </a:r>
                <a:br/>
                <a:r>
                  <a:rPr>
                    <a:latin typeface="Courier"/>
                  </a:rPr>
                  <a:t>d_au </a:t>
                </a:r>
                <a:r>
                  <a:rPr>
                    <a:solidFill>
                      <a:srgbClr val="666666"/>
                    </a:solidFill>
                    <a:latin typeface="Courier"/>
                  </a:rPr>
                  <a:t>=</a:t>
                </a:r>
                <a:r>
                  <a:rPr>
                    <a:latin typeface="Courier"/>
                  </a:rPr>
                  <a:t> </a:t>
                </a:r>
                <a:r>
                  <a:rPr>
                    <a:solidFill>
                      <a:srgbClr val="40A070"/>
                    </a:solidFill>
                    <a:latin typeface="Courier"/>
                  </a:rPr>
                  <a:t>1</a:t>
                </a:r>
                <a:r>
                  <a:rPr>
                    <a:solidFill>
                      <a:srgbClr val="666666"/>
                    </a:solidFill>
                    <a:latin typeface="Courier"/>
                  </a:rPr>
                  <a:t>/</a:t>
                </a:r>
                <a:r>
                  <a:rPr>
                    <a:latin typeface="Courier"/>
                  </a:rPr>
                  <a:t>p_rad </a:t>
                </a:r>
                <a:r>
                  <a:rPr i="1">
                    <a:solidFill>
                      <a:srgbClr val="60A0B0"/>
                    </a:solidFill>
                    <a:latin typeface="Courier"/>
                  </a:rPr>
                  <a:t># au</a:t>
                </a:r>
                <a:br/>
                <a:r>
                  <a:rPr>
                    <a:latin typeface="Courier"/>
                  </a:rPr>
                  <a:t>d_km </a:t>
                </a:r>
                <a:r>
                  <a:rPr>
                    <a:solidFill>
                      <a:srgbClr val="666666"/>
                    </a:solidFill>
                    <a:latin typeface="Courier"/>
                  </a:rPr>
                  <a:t>=</a:t>
                </a:r>
                <a:r>
                  <a:rPr>
                    <a:latin typeface="Courier"/>
                  </a:rPr>
                  <a:t> d_au</a:t>
                </a:r>
                <a:r>
                  <a:rPr>
                    <a:solidFill>
                      <a:srgbClr val="666666"/>
                    </a:solidFill>
                    <a:latin typeface="Courier"/>
                  </a:rPr>
                  <a:t>*</a:t>
                </a:r>
                <a:r>
                  <a:rPr>
                    <a:latin typeface="Courier"/>
                  </a:rPr>
                  <a:t>AU </a:t>
                </a:r>
                <a:r>
                  <a:rPr i="1">
                    <a:solidFill>
                      <a:srgbClr val="60A0B0"/>
                    </a:solidFill>
                    <a:latin typeface="Courier"/>
                  </a:rPr>
                  <a:t># km</a:t>
                </a:r>
                <a:br/>
                <a:r>
                  <a:rPr>
                    <a:solidFill>
                      <a:srgbClr val="008000"/>
                    </a:solidFill>
                    <a:latin typeface="Courier"/>
                  </a:rPr>
                  <a:t>print</a:t>
                </a:r>
                <a:r>
                  <a:rPr>
                    <a:latin typeface="Courier"/>
                  </a:rPr>
                  <a:t>(</a:t>
                </a:r>
                <a:r>
                  <a:rPr>
                    <a:solidFill>
                      <a:srgbClr val="BB6688"/>
                    </a:solidFill>
                    <a:latin typeface="Courier"/>
                  </a:rPr>
                  <a:t>f"p = </a:t>
                </a:r>
                <a:r>
                  <a:rPr>
                    <a:solidFill>
                      <a:srgbClr val="4070A0"/>
                    </a:solidFill>
                    <a:latin typeface="Courier"/>
                  </a:rPr>
                  <a:t>{</a:t>
                </a:r>
                <a:r>
                  <a:rPr>
                    <a:latin typeface="Courier"/>
                  </a:rPr>
                  <a:t>p</a:t>
                </a:r>
                <a:r>
                  <a:rPr>
                    <a:solidFill>
                      <a:srgbClr val="4070A0"/>
                    </a:solidFill>
                    <a:latin typeface="Courier"/>
                  </a:rPr>
                  <a:t>}</a:t>
                </a:r>
                <a:r>
                  <a:rPr>
                    <a:solidFill>
                      <a:srgbClr val="BB6688"/>
                    </a:solidFill>
                    <a:latin typeface="Courier"/>
                  </a:rPr>
                  <a:t> as"</a:t>
                </a:r>
                <a:r>
                  <a:rPr>
                    <a:latin typeface="Courier"/>
                  </a:rPr>
                  <a:t>)</a:t>
                </a:r>
                <a:br/>
                <a:r>
                  <a:rPr>
                    <a:solidFill>
                      <a:srgbClr val="008000"/>
                    </a:solidFill>
                    <a:latin typeface="Courier"/>
                  </a:rPr>
                  <a:t>print</a:t>
                </a:r>
                <a:r>
                  <a:rPr>
                    <a:latin typeface="Courier"/>
                  </a:rPr>
                  <a:t>(</a:t>
                </a:r>
                <a:r>
                  <a:rPr>
                    <a:solidFill>
                      <a:srgbClr val="BB6688"/>
                    </a:solidFill>
                    <a:latin typeface="Courier"/>
                  </a:rPr>
                  <a:t>f"d = 1/p pc = 1/</a:t>
                </a:r>
                <a:r>
                  <a:rPr>
                    <a:solidFill>
                      <a:srgbClr val="4070A0"/>
                    </a:solidFill>
                    <a:latin typeface="Courier"/>
                  </a:rPr>
                  <a:t>{</a:t>
                </a:r>
                <a:r>
                  <a:rPr>
                    <a:latin typeface="Courier"/>
                  </a:rPr>
                  <a:t>p</a:t>
                </a:r>
                <a:r>
                  <a:rPr>
                    <a:solidFill>
                      <a:srgbClr val="4070A0"/>
                    </a:solidFill>
                    <a:latin typeface="Courier"/>
                  </a:rPr>
                  <a:t>}</a:t>
                </a:r>
                <a:r>
                  <a:rPr>
                    <a:solidFill>
                      <a:srgbClr val="BB6688"/>
                    </a:solidFill>
                    <a:latin typeface="Courier"/>
                  </a:rPr>
                  <a:t> pc = </a:t>
                </a:r>
                <a:r>
                  <a:rPr>
                    <a:solidFill>
                      <a:srgbClr val="4070A0"/>
                    </a:solidFill>
                    <a:latin typeface="Courier"/>
                  </a:rPr>
                  <a:t>{</a:t>
                </a:r>
                <a:r>
                  <a:rPr>
                    <a:latin typeface="Courier"/>
                  </a:rPr>
                  <a:t>d_pc</a:t>
                </a:r>
                <a:r>
                  <a:rPr>
                    <a:solidFill>
                      <a:srgbClr val="4070A0"/>
                    </a:solidFill>
                    <a:latin typeface="Courier"/>
                  </a:rPr>
                  <a:t>:1.1e}</a:t>
                </a:r>
                <a:r>
                  <a:rPr>
                    <a:solidFill>
                      <a:srgbClr val="BB6688"/>
                    </a:solidFill>
                    <a:latin typeface="Courier"/>
                  </a:rPr>
                  <a:t> pc"</a:t>
                </a:r>
                <a:r>
                  <a:rPr>
                    <a:latin typeface="Courier"/>
                  </a:rPr>
                  <a:t>)</a:t>
                </a:r>
                <a:br/>
                <a:r>
                  <a:rPr>
                    <a:solidFill>
                      <a:srgbClr val="008000"/>
                    </a:solidFill>
                    <a:latin typeface="Courier"/>
                  </a:rPr>
                  <a:t>print</a:t>
                </a:r>
                <a:r>
                  <a:rPr>
                    <a:latin typeface="Courier"/>
                  </a:rPr>
                  <a:t>(</a:t>
                </a:r>
                <a:r>
                  <a:rPr>
                    <a:solidFill>
                      <a:srgbClr val="BB6688"/>
                    </a:solidFill>
                    <a:latin typeface="Courier"/>
                  </a:rPr>
                  <a:t>f"d = 1/p pc = 206265/p au = 206265/</a:t>
                </a:r>
                <a:r>
                  <a:rPr>
                    <a:solidFill>
                      <a:srgbClr val="4070A0"/>
                    </a:solidFill>
                    <a:latin typeface="Courier"/>
                  </a:rPr>
                  <a:t>{</a:t>
                </a:r>
                <a:r>
                  <a:rPr>
                    <a:latin typeface="Courier"/>
                  </a:rPr>
                  <a:t>p</a:t>
                </a:r>
                <a:r>
                  <a:rPr>
                    <a:solidFill>
                      <a:srgbClr val="4070A0"/>
                    </a:solidFill>
                    <a:latin typeface="Courier"/>
                  </a:rPr>
                  <a:t>}</a:t>
                </a:r>
                <a:r>
                  <a:rPr>
                    <a:solidFill>
                      <a:srgbClr val="BB6688"/>
                    </a:solidFill>
                    <a:latin typeface="Courier"/>
                  </a:rPr>
                  <a:t> au = </a:t>
                </a:r>
                <a:r>
                  <a:rPr>
                    <a:solidFill>
                      <a:srgbClr val="4070A0"/>
                    </a:solidFill>
                    <a:latin typeface="Courier"/>
                  </a:rPr>
                  <a:t>{</a:t>
                </a:r>
                <a:r>
                  <a:rPr>
                    <a:latin typeface="Courier"/>
                  </a:rPr>
                  <a:t>d_au</a:t>
                </a:r>
                <a:r>
                  <a:rPr>
                    <a:solidFill>
                      <a:srgbClr val="4070A0"/>
                    </a:solidFill>
                    <a:latin typeface="Courier"/>
                  </a:rPr>
                  <a:t>:1.1e}</a:t>
                </a:r>
                <a:r>
                  <a:rPr>
                    <a:solidFill>
                      <a:srgbClr val="BB6688"/>
                    </a:solidFill>
                    <a:latin typeface="Courier"/>
                  </a:rPr>
                  <a:t> au"</a:t>
                </a:r>
                <a:r>
                  <a:rPr>
                    <a:latin typeface="Courier"/>
                  </a:rPr>
                  <a:t>)</a:t>
                </a:r>
                <a:br/>
                <a:r>
                  <a:rPr>
                    <a:solidFill>
                      <a:srgbClr val="008000"/>
                    </a:solidFill>
                    <a:latin typeface="Courier"/>
                  </a:rPr>
                  <a:t>print</a:t>
                </a:r>
                <a:r>
                  <a:rPr>
                    <a:latin typeface="Courier"/>
                  </a:rPr>
                  <a:t>(</a:t>
                </a:r>
                <a:r>
                  <a:rPr>
                    <a:solidFill>
                      <a:srgbClr val="BB6688"/>
                    </a:solidFill>
                    <a:latin typeface="Courier"/>
                  </a:rPr>
                  <a:t>f"d = </a:t>
                </a:r>
                <a:r>
                  <a:rPr>
                    <a:solidFill>
                      <a:srgbClr val="4070A0"/>
                    </a:solidFill>
                    <a:latin typeface="Courier"/>
                  </a:rPr>
                  <a:t>{</a:t>
                </a:r>
                <a:r>
                  <a:rPr>
                    <a:latin typeface="Courier"/>
                  </a:rPr>
                  <a:t>d_au</a:t>
                </a:r>
                <a:r>
                  <a:rPr>
                    <a:solidFill>
                      <a:srgbClr val="4070A0"/>
                    </a:solidFill>
                    <a:latin typeface="Courier"/>
                  </a:rPr>
                  <a:t>:1.1e}</a:t>
                </a:r>
                <a:r>
                  <a:rPr>
                    <a:solidFill>
                      <a:srgbClr val="BB6688"/>
                    </a:solidFill>
                    <a:latin typeface="Courier"/>
                  </a:rPr>
                  <a:t> au * 149597870 km = </a:t>
                </a:r>
                <a:r>
                  <a:rPr>
                    <a:solidFill>
                      <a:srgbClr val="4070A0"/>
                    </a:solidFill>
                    <a:latin typeface="Courier"/>
                  </a:rPr>
                  <a:t>{</a:t>
                </a:r>
                <a:r>
                  <a:rPr>
                    <a:latin typeface="Courier"/>
                  </a:rPr>
                  <a:t>d_km</a:t>
                </a:r>
                <a:r>
                  <a:rPr>
                    <a:solidFill>
                      <a:srgbClr val="4070A0"/>
                    </a:solidFill>
                    <a:latin typeface="Courier"/>
                  </a:rPr>
                  <a:t>:1.1e}</a:t>
                </a:r>
                <a:r>
                  <a:rPr>
                    <a:solidFill>
                      <a:srgbClr val="BB6688"/>
                    </a:solidFill>
                    <a:latin typeface="Courier"/>
                  </a:rPr>
                  <a:t> km"</a:t>
                </a:r>
                <a:r>
                  <a:rPr>
                    <a:latin typeface="Courier"/>
                  </a:rPr>
                  <a:t>)</a:t>
                </a:r>
                <a:br/>
                <a:r>
                  <a:rPr>
                    <a:solidFill>
                      <a:srgbClr val="008000"/>
                    </a:solidFill>
                    <a:latin typeface="Courier"/>
                  </a:rPr>
                  <a:t>print</a:t>
                </a:r>
                <a:r>
                  <a:rPr>
                    <a:latin typeface="Courier"/>
                  </a:rPr>
                  <a:t>(</a:t>
                </a:r>
                <a:r>
                  <a:rPr>
                    <a:solidFill>
                      <a:srgbClr val="BB6688"/>
                    </a:solidFill>
                    <a:latin typeface="Courier"/>
                  </a:rPr>
                  <a:t>f"The distance from Proxima Centauri is = </a:t>
                </a:r>
                <a:r>
                  <a:rPr>
                    <a:solidFill>
                      <a:srgbClr val="4070A0"/>
                    </a:solidFill>
                    <a:latin typeface="Courier"/>
                  </a:rPr>
                  <a:t>{</a:t>
                </a:r>
                <a:r>
                  <a:rPr>
                    <a:latin typeface="Courier"/>
                  </a:rPr>
                  <a:t>d_pc</a:t>
                </a:r>
                <a:r>
                  <a:rPr>
                    <a:solidFill>
                      <a:srgbClr val="4070A0"/>
                    </a:solidFill>
                    <a:latin typeface="Courier"/>
                  </a:rPr>
                  <a:t>:1.1e}</a:t>
                </a:r>
                <a:r>
                  <a:rPr>
                    <a:solidFill>
                      <a:srgbClr val="BB6688"/>
                    </a:solidFill>
                    <a:latin typeface="Courier"/>
                  </a:rPr>
                  <a:t> pc = </a:t>
                </a:r>
                <a:r>
                  <a:rPr>
                    <a:solidFill>
                      <a:srgbClr val="4070A0"/>
                    </a:solidFill>
                    <a:latin typeface="Courier"/>
                  </a:rPr>
                  <a:t>{</a:t>
                </a:r>
                <a:r>
                  <a:rPr>
                    <a:latin typeface="Courier"/>
                  </a:rPr>
                  <a:t>d_au</a:t>
                </a:r>
                <a:r>
                  <a:rPr>
                    <a:solidFill>
                      <a:srgbClr val="4070A0"/>
                    </a:solidFill>
                    <a:latin typeface="Courier"/>
                  </a:rPr>
                  <a:t>:1.1e}</a:t>
                </a:r>
                <a:r>
                  <a:rPr>
                    <a:solidFill>
                      <a:srgbClr val="BB6688"/>
                    </a:solidFill>
                    <a:latin typeface="Courier"/>
                  </a:rPr>
                  <a:t> au = </a:t>
                </a:r>
                <a:r>
                  <a:rPr>
                    <a:solidFill>
                      <a:srgbClr val="4070A0"/>
                    </a:solidFill>
                    <a:latin typeface="Courier"/>
                  </a:rPr>
                  <a:t>{</a:t>
                </a:r>
                <a:r>
                  <a:rPr>
                    <a:latin typeface="Courier"/>
                  </a:rPr>
                  <a:t>d_km</a:t>
                </a:r>
                <a:r>
                  <a:rPr>
                    <a:solidFill>
                      <a:srgbClr val="4070A0"/>
                    </a:solidFill>
                    <a:latin typeface="Courier"/>
                  </a:rPr>
                  <a:t>:1.1e}</a:t>
                </a:r>
                <a:r>
                  <a:rPr>
                    <a:solidFill>
                      <a:srgbClr val="BB6688"/>
                    </a:solidFill>
                    <a:latin typeface="Courier"/>
                  </a:rPr>
                  <a:t> km"</a:t>
                </a:r>
                <a:r>
                  <a:rPr>
                    <a:latin typeface="Courier"/>
                  </a:rPr>
                  <a:t>)</a:t>
                </a:r>
              </a:p>
              <a:p>
                <a:pPr lvl="0" indent="0">
                  <a:buNone/>
                </a:pPr>
                <a:r>
                  <a:rPr>
                    <a:latin typeface="Courier"/>
                  </a:rPr>
                  <a:t>p = 0.7681 as
d = 1/p pc = 1/0.7681 pc = 1.3e+00 pc
d = 1/p pc = 206265/p au = 206265/0.7681 au = 2.7e+05 au
d = 2.7e+05 au * 149597870 km = 4.0e+13 km
The distance from Proxima Centauri is = 1.3e+00 pc = 2.7e+05 au = 4.0e+13 km</a:t>
                </a:r>
              </a:p>
              <a:p>
                <a:pPr lvl="0" indent="0" marL="0">
                  <a:spcBef>
                    <a:spcPts val="3000"/>
                  </a:spcBef>
                  <a:buNone/>
                </a:pPr>
                <a:r>
                  <a:rPr b="1"/>
                  <a:t>‘Spot the mistake’ question:</a:t>
                </a:r>
              </a:p>
              <a:p>
                <a:pPr lvl="0" indent="0" marL="0">
                  <a:buNone/>
                </a:pPr>
                <a:r>
                  <a:rPr/>
                  <a:t>An unknown star has a parallax of 379.21 mas. Your messy lecturer tried to calculate the distance to the star but she must have made some mistakes because something looks wrong. Can you tell what?</a:t>
                </a:r>
              </a:p>
              <a:p>
                <a:pPr lvl="0" indent="0">
                  <a:buNone/>
                </a:pPr>
                <a:r>
                  <a:rPr i="1">
                    <a:solidFill>
                      <a:srgbClr val="60A0B0"/>
                    </a:solidFill>
                    <a:latin typeface="Courier"/>
                  </a:rPr>
                  <a:t># This is the version with mistakes</a:t>
                </a:r>
                <a:br/>
                <a:r>
                  <a:rPr b="1">
                    <a:solidFill>
                      <a:srgbClr val="008000"/>
                    </a:solidFill>
                    <a:latin typeface="Courier"/>
                  </a:rPr>
                  <a:t>import</a:t>
                </a:r>
                <a:r>
                  <a:rPr>
                    <a:latin typeface="Courier"/>
                  </a:rPr>
                  <a:t> math</a:t>
                </a:r>
                <a:br/>
                <a:br/>
                <a:r>
                  <a:rPr>
                    <a:latin typeface="Courier"/>
                  </a:rPr>
                  <a:t>p </a:t>
                </a:r>
                <a:r>
                  <a:rPr>
                    <a:solidFill>
                      <a:srgbClr val="666666"/>
                    </a:solidFill>
                    <a:latin typeface="Courier"/>
                  </a:rPr>
                  <a:t>=</a:t>
                </a:r>
                <a:r>
                  <a:rPr>
                    <a:latin typeface="Courier"/>
                  </a:rPr>
                  <a:t> </a:t>
                </a:r>
                <a:r>
                  <a:rPr>
                    <a:solidFill>
                      <a:srgbClr val="40A070"/>
                    </a:solidFill>
                    <a:latin typeface="Courier"/>
                  </a:rPr>
                  <a:t>379.21</a:t>
                </a:r>
                <a:r>
                  <a:rPr>
                    <a:solidFill>
                      <a:srgbClr val="666666"/>
                    </a:solidFill>
                    <a:latin typeface="Courier"/>
                  </a:rPr>
                  <a:t>/</a:t>
                </a:r>
                <a:r>
                  <a:rPr>
                    <a:solidFill>
                      <a:srgbClr val="40A070"/>
                    </a:solidFill>
                    <a:latin typeface="Courier"/>
                  </a:rPr>
                  <a:t>10000</a:t>
                </a:r>
                <a:r>
                  <a:rPr>
                    <a:latin typeface="Courier"/>
                  </a:rPr>
                  <a:t> </a:t>
                </a:r>
                <a:r>
                  <a:rPr i="1">
                    <a:solidFill>
                      <a:srgbClr val="60A0B0"/>
                    </a:solidFill>
                    <a:latin typeface="Courier"/>
                  </a:rPr>
                  <a:t># as </a:t>
                </a:r>
                <a:br/>
                <a:r>
                  <a:rPr>
                    <a:latin typeface="Courier"/>
                  </a:rPr>
                  <a:t>d_pc </a:t>
                </a:r>
                <a:r>
                  <a:rPr>
                    <a:solidFill>
                      <a:srgbClr val="666666"/>
                    </a:solidFill>
                    <a:latin typeface="Courier"/>
                  </a:rPr>
                  <a:t>=</a:t>
                </a:r>
                <a:r>
                  <a:rPr>
                    <a:latin typeface="Courier"/>
                  </a:rPr>
                  <a:t> </a:t>
                </a:r>
                <a:r>
                  <a:rPr>
                    <a:solidFill>
                      <a:srgbClr val="40A070"/>
                    </a:solidFill>
                    <a:latin typeface="Courier"/>
                  </a:rPr>
                  <a:t>206265</a:t>
                </a:r>
                <a:r>
                  <a:rPr>
                    <a:solidFill>
                      <a:srgbClr val="666666"/>
                    </a:solidFill>
                    <a:latin typeface="Courier"/>
                  </a:rPr>
                  <a:t>/</a:t>
                </a:r>
                <a:r>
                  <a:rPr>
                    <a:latin typeface="Courier"/>
                  </a:rPr>
                  <a:t>p </a:t>
                </a:r>
                <a:r>
                  <a:rPr i="1">
                    <a:solidFill>
                      <a:srgbClr val="60A0B0"/>
                    </a:solidFill>
                    <a:latin typeface="Courier"/>
                  </a:rPr>
                  <a:t># pc</a:t>
                </a:r>
                <a:br/>
                <a:br/>
                <a:r>
                  <a:rPr>
                    <a:latin typeface="Courier"/>
                  </a:rPr>
                  <a:t>d_au </a:t>
                </a:r>
                <a:r>
                  <a:rPr>
                    <a:solidFill>
                      <a:srgbClr val="666666"/>
                    </a:solidFill>
                    <a:latin typeface="Courier"/>
                  </a:rPr>
                  <a:t>=</a:t>
                </a:r>
                <a:r>
                  <a:rPr>
                    <a:latin typeface="Courier"/>
                  </a:rPr>
                  <a:t> </a:t>
                </a:r>
                <a:r>
                  <a:rPr>
                    <a:solidFill>
                      <a:srgbClr val="40A070"/>
                    </a:solidFill>
                    <a:latin typeface="Courier"/>
                  </a:rPr>
                  <a:t>1</a:t>
                </a:r>
                <a:r>
                  <a:rPr>
                    <a:solidFill>
                      <a:srgbClr val="666666"/>
                    </a:solidFill>
                    <a:latin typeface="Courier"/>
                  </a:rPr>
                  <a:t>/</a:t>
                </a:r>
                <a:r>
                  <a:rPr>
                    <a:latin typeface="Courier"/>
                  </a:rPr>
                  <a:t>p </a:t>
                </a:r>
                <a:r>
                  <a:rPr i="1">
                    <a:solidFill>
                      <a:srgbClr val="60A0B0"/>
                    </a:solidFill>
                    <a:latin typeface="Courier"/>
                  </a:rPr>
                  <a:t># au</a:t>
                </a:r>
                <a:br/>
                <a:br/>
                <a:r>
                  <a:rPr>
                    <a:latin typeface="Courier"/>
                  </a:rPr>
                  <a:t>AU </a:t>
                </a:r>
                <a:r>
                  <a:rPr>
                    <a:solidFill>
                      <a:srgbClr val="666666"/>
                    </a:solidFill>
                    <a:latin typeface="Courier"/>
                  </a:rPr>
                  <a:t>=</a:t>
                </a:r>
                <a:r>
                  <a:rPr>
                    <a:latin typeface="Courier"/>
                  </a:rPr>
                  <a:t> </a:t>
                </a:r>
                <a:r>
                  <a:rPr>
                    <a:solidFill>
                      <a:srgbClr val="40A070"/>
                    </a:solidFill>
                    <a:latin typeface="Courier"/>
                  </a:rPr>
                  <a:t>149597870</a:t>
                </a:r>
                <a:r>
                  <a:rPr>
                    <a:latin typeface="Courier"/>
                  </a:rPr>
                  <a:t> </a:t>
                </a:r>
                <a:r>
                  <a:rPr i="1">
                    <a:solidFill>
                      <a:srgbClr val="60A0B0"/>
                    </a:solidFill>
                    <a:latin typeface="Courier"/>
                  </a:rPr>
                  <a:t># km</a:t>
                </a:r>
                <a:br/>
                <a:r>
                  <a:rPr>
                    <a:latin typeface="Courier"/>
                  </a:rPr>
                  <a:t>d_km </a:t>
                </a:r>
                <a:r>
                  <a:rPr>
                    <a:solidFill>
                      <a:srgbClr val="666666"/>
                    </a:solidFill>
                    <a:latin typeface="Courier"/>
                  </a:rPr>
                  <a:t>=</a:t>
                </a:r>
                <a:r>
                  <a:rPr>
                    <a:latin typeface="Courier"/>
                  </a:rPr>
                  <a:t> d_au</a:t>
                </a:r>
                <a:r>
                  <a:rPr>
                    <a:solidFill>
                      <a:srgbClr val="666666"/>
                    </a:solidFill>
                    <a:latin typeface="Courier"/>
                  </a:rPr>
                  <a:t>*</a:t>
                </a:r>
                <a:r>
                  <a:rPr>
                    <a:latin typeface="Courier"/>
                  </a:rPr>
                  <a:t>AU </a:t>
                </a:r>
                <a:r>
                  <a:rPr i="1">
                    <a:solidFill>
                      <a:srgbClr val="60A0B0"/>
                    </a:solidFill>
                    <a:latin typeface="Courier"/>
                  </a:rPr>
                  <a:t># km</a:t>
                </a:r>
                <a:br/>
                <a:r>
                  <a:rPr>
                    <a:solidFill>
                      <a:srgbClr val="008000"/>
                    </a:solidFill>
                    <a:latin typeface="Courier"/>
                  </a:rPr>
                  <a:t>print</a:t>
                </a:r>
                <a:r>
                  <a:rPr>
                    <a:latin typeface="Courier"/>
                  </a:rPr>
                  <a:t>(</a:t>
                </a:r>
                <a:r>
                  <a:rPr>
                    <a:solidFill>
                      <a:srgbClr val="BB6688"/>
                    </a:solidFill>
                    <a:latin typeface="Courier"/>
                  </a:rPr>
                  <a:t>f"The distance to the star is = </a:t>
                </a:r>
                <a:r>
                  <a:rPr>
                    <a:solidFill>
                      <a:srgbClr val="4070A0"/>
                    </a:solidFill>
                    <a:latin typeface="Courier"/>
                  </a:rPr>
                  <a:t>{</a:t>
                </a:r>
                <a:r>
                  <a:rPr>
                    <a:latin typeface="Courier"/>
                  </a:rPr>
                  <a:t>d_pc</a:t>
                </a:r>
                <a:r>
                  <a:rPr>
                    <a:solidFill>
                      <a:srgbClr val="4070A0"/>
                    </a:solidFill>
                    <a:latin typeface="Courier"/>
                  </a:rPr>
                  <a:t>:1.1e}</a:t>
                </a:r>
                <a:r>
                  <a:rPr>
                    <a:solidFill>
                      <a:srgbClr val="BB6688"/>
                    </a:solidFill>
                    <a:latin typeface="Courier"/>
                  </a:rPr>
                  <a:t> pc = </a:t>
                </a:r>
                <a:r>
                  <a:rPr>
                    <a:solidFill>
                      <a:srgbClr val="4070A0"/>
                    </a:solidFill>
                    <a:latin typeface="Courier"/>
                  </a:rPr>
                  <a:t>{</a:t>
                </a:r>
                <a:r>
                  <a:rPr>
                    <a:latin typeface="Courier"/>
                  </a:rPr>
                  <a:t>d_au</a:t>
                </a:r>
                <a:r>
                  <a:rPr>
                    <a:solidFill>
                      <a:srgbClr val="4070A0"/>
                    </a:solidFill>
                    <a:latin typeface="Courier"/>
                  </a:rPr>
                  <a:t>:1.1e}</a:t>
                </a:r>
                <a:r>
                  <a:rPr>
                    <a:solidFill>
                      <a:srgbClr val="BB6688"/>
                    </a:solidFill>
                    <a:latin typeface="Courier"/>
                  </a:rPr>
                  <a:t> au = </a:t>
                </a:r>
                <a:r>
                  <a:rPr>
                    <a:solidFill>
                      <a:srgbClr val="4070A0"/>
                    </a:solidFill>
                    <a:latin typeface="Courier"/>
                  </a:rPr>
                  <a:t>{</a:t>
                </a:r>
                <a:r>
                  <a:rPr>
                    <a:latin typeface="Courier"/>
                  </a:rPr>
                  <a:t>d_km</a:t>
                </a:r>
                <a:r>
                  <a:rPr>
                    <a:solidFill>
                      <a:srgbClr val="4070A0"/>
                    </a:solidFill>
                    <a:latin typeface="Courier"/>
                  </a:rPr>
                  <a:t>:1.1e}</a:t>
                </a:r>
                <a:r>
                  <a:rPr>
                    <a:solidFill>
                      <a:srgbClr val="BB6688"/>
                    </a:solidFill>
                    <a:latin typeface="Courier"/>
                  </a:rPr>
                  <a:t> km? Something does not look right... find the mistakes!"</a:t>
                </a:r>
                <a:r>
                  <a:rPr>
                    <a:latin typeface="Courier"/>
                  </a:rPr>
                  <a:t>)</a:t>
                </a:r>
              </a:p>
              <a:p>
                <a:pPr lvl="0" indent="0" marL="0">
                  <a:buNone/>
                </a:pPr>
                <a:r>
                  <a:rPr/>
                  <a:t>The distance to the star is = 5.4e+06 pc = 2.6e+01 au = 3.9e+09 km? Something does not look right… find the mistakes!</a:t>
                </a:r>
              </a:p>
              <a:p>
                <a:pPr lvl="0" indent="0" marL="1270000">
                  <a:buNone/>
                </a:pPr>
                <a:r>
                  <a:rPr sz="2000" b="1"/>
                  <a:t>Hints</a:t>
                </a:r>
              </a:p>
              <a:p>
                <a:pPr lvl="0" indent="0" marL="1270000">
                  <a:buNone/>
                </a:pPr>
                <a:r>
                  <a:rPr sz="2000"/>
                  <a:t>Hint 1</a:t>
                </a:r>
              </a:p>
              <a:p>
                <a:pPr lvl="0" indent="0" marL="1270000">
                  <a:buNone/>
                </a:pPr>
                <a:r>
                  <a:rPr sz="2000"/>
                  <a:t>Check the orders of magnitude, do they seem reasonable?</a:t>
                </a:r>
              </a:p>
              <a:p>
                <a:pPr lvl="0" indent="0" marL="1270000">
                  <a:buNone/>
                </a:pPr>
                <a:r>
                  <a:rPr sz="2000"/>
                  <a:t>Hint 2</a:t>
                </a:r>
              </a:p>
              <a:p>
                <a:pPr lvl="0" indent="0" marL="1270000">
                  <a:buNone/>
                </a:pPr>
                <a:r>
                  <a:rPr sz="2000"/>
                  <a:t>Compare these orders of magnitude with the ones found for Proxima Centauri, any red flags?</a:t>
                </a:r>
              </a:p>
              <a:p>
                <a:pPr lvl="0" indent="0" marL="1270000">
                  <a:buNone/>
                </a:pPr>
                <a:r>
                  <a:rPr sz="2000"/>
                  <a:t>Hint 3</a:t>
                </a:r>
              </a:p>
              <a:p>
                <a:pPr lvl="0" indent="0" marL="1270000">
                  <a:buNone/>
                </a:pPr>
                <a:r>
                  <a:rPr sz="2000"/>
                  <a:t>The units are important!</a:t>
                </a:r>
              </a:p>
              <a:p>
                <a:pPr lvl="0" indent="0" marL="0">
                  <a:buNone/>
                </a:pPr>
                <a:r>
                  <a:rPr b="1"/>
                  <a:t>Solution</a:t>
                </a:r>
              </a:p>
              <a:p>
                <a:pPr lvl="0" indent="0" marL="0">
                  <a:buNone/>
                </a:pPr>
                <a:r>
                  <a:rPr/>
                  <a:t>Below is the solution to the question. Something was clearly wrong with the orders of magnitudes of the values obtained in the wrong solution:</a:t>
                </a:r>
              </a:p>
              <a:p>
                <a:pPr lvl="0"/>
                <a:r>
                  <a:rPr/>
                  <a:t>the distance in pc can not be larger than the distance in au! Those orders of magnitude are clearly off!</a:t>
                </a:r>
              </a:p>
              <a:p>
                <a:pPr lvl="0"/>
                <a:r>
                  <a:rPr/>
                  <a:t>if you compare this with the values obtained for Proxima Centauri, you should expect approximately the same orders of magnitude</a:t>
                </a:r>
              </a:p>
              <a:p>
                <a:pPr lvl="0"/>
                <a14:m>
                  <m:oMath xmlns:m="http://schemas.openxmlformats.org/officeDocument/2006/math">
                    <m:sSup>
                      <m:e>
                        <m:r>
                          <m:t>10</m:t>
                        </m:r>
                      </m:e>
                      <m:sup>
                        <m:r>
                          <m:t>6</m:t>
                        </m:r>
                      </m:sup>
                    </m:sSup>
                  </m:oMath>
                </a14:m>
                <a:r>
                  <a:rPr/>
                  <a:t> pc would be way too far to be able to use the parallax method to measure the distance: the most precise and reliable measurements of the parallax (with the Hubble Space Telescope and Gaia space mission), can measure distances of the order of </a:t>
                </a:r>
                <a14:m>
                  <m:oMath xmlns:m="http://schemas.openxmlformats.org/officeDocument/2006/math">
                    <m:sSup>
                      <m:e>
                        <m:r>
                          <m:t>10</m:t>
                        </m:r>
                      </m:e>
                      <m:sup>
                        <m:r>
                          <m:t>3</m:t>
                        </m:r>
                      </m:sup>
                    </m:sSup>
                    <m:r>
                      <m:rPr>
                        <m:sty m:val="p"/>
                      </m:rPr>
                      <m:t>p</m:t>
                    </m:r>
                    <m:r>
                      <m:rPr>
                        <m:sty m:val="p"/>
                      </m:rPr>
                      <m:t>c</m:t>
                    </m:r>
                  </m:oMath>
                </a14:m>
                <a:r>
                  <a:rPr/>
                  <a:t>.</a:t>
                </a:r>
              </a:p>
              <a:p>
                <a:pPr lvl="0" indent="0">
                  <a:buNone/>
                </a:pPr>
                <a:r>
                  <a:rPr i="1">
                    <a:solidFill>
                      <a:srgbClr val="60A0B0"/>
                    </a:solidFill>
                    <a:latin typeface="Courier"/>
                  </a:rPr>
                  <a:t># The correct version</a:t>
                </a:r>
                <a:br/>
                <a:r>
                  <a:rPr b="1">
                    <a:solidFill>
                      <a:srgbClr val="008000"/>
                    </a:solidFill>
                    <a:latin typeface="Courier"/>
                  </a:rPr>
                  <a:t>import</a:t>
                </a:r>
                <a:r>
                  <a:rPr>
                    <a:latin typeface="Courier"/>
                  </a:rPr>
                  <a:t> math</a:t>
                </a:r>
                <a:br/>
                <a:br/>
                <a:r>
                  <a:rPr>
                    <a:latin typeface="Courier"/>
                  </a:rPr>
                  <a:t>p </a:t>
                </a:r>
                <a:r>
                  <a:rPr>
                    <a:solidFill>
                      <a:srgbClr val="666666"/>
                    </a:solidFill>
                    <a:latin typeface="Courier"/>
                  </a:rPr>
                  <a:t>=</a:t>
                </a:r>
                <a:r>
                  <a:rPr>
                    <a:latin typeface="Courier"/>
                  </a:rPr>
                  <a:t> </a:t>
                </a:r>
                <a:r>
                  <a:rPr>
                    <a:solidFill>
                      <a:srgbClr val="40A070"/>
                    </a:solidFill>
                    <a:latin typeface="Courier"/>
                  </a:rPr>
                  <a:t>379.21</a:t>
                </a:r>
                <a:r>
                  <a:rPr>
                    <a:solidFill>
                      <a:srgbClr val="666666"/>
                    </a:solidFill>
                    <a:latin typeface="Courier"/>
                  </a:rPr>
                  <a:t>/</a:t>
                </a:r>
                <a:r>
                  <a:rPr>
                    <a:solidFill>
                      <a:srgbClr val="40A070"/>
                    </a:solidFill>
                    <a:latin typeface="Courier"/>
                  </a:rPr>
                  <a:t>1000</a:t>
                </a:r>
                <a:r>
                  <a:rPr>
                    <a:latin typeface="Courier"/>
                  </a:rPr>
                  <a:t> </a:t>
                </a:r>
                <a:r>
                  <a:rPr i="1">
                    <a:solidFill>
                      <a:srgbClr val="60A0B0"/>
                    </a:solidFill>
                    <a:latin typeface="Courier"/>
                  </a:rPr>
                  <a:t># as &lt;- the units conversion was wrong</a:t>
                </a:r>
                <a:br/>
                <a:r>
                  <a:rPr>
                    <a:latin typeface="Courier"/>
                  </a:rPr>
                  <a:t>d_pc </a:t>
                </a:r>
                <a:r>
                  <a:rPr>
                    <a:solidFill>
                      <a:srgbClr val="666666"/>
                    </a:solidFill>
                    <a:latin typeface="Courier"/>
                  </a:rPr>
                  <a:t>=</a:t>
                </a:r>
                <a:r>
                  <a:rPr>
                    <a:latin typeface="Courier"/>
                  </a:rPr>
                  <a:t> </a:t>
                </a:r>
                <a:r>
                  <a:rPr>
                    <a:solidFill>
                      <a:srgbClr val="40A070"/>
                    </a:solidFill>
                    <a:latin typeface="Courier"/>
                  </a:rPr>
                  <a:t>1</a:t>
                </a:r>
                <a:r>
                  <a:rPr>
                    <a:solidFill>
                      <a:srgbClr val="666666"/>
                    </a:solidFill>
                    <a:latin typeface="Courier"/>
                  </a:rPr>
                  <a:t>/</a:t>
                </a:r>
                <a:r>
                  <a:rPr>
                    <a:latin typeface="Courier"/>
                  </a:rPr>
                  <a:t>p </a:t>
                </a:r>
                <a:r>
                  <a:rPr i="1">
                    <a:solidFill>
                      <a:srgbClr val="60A0B0"/>
                    </a:solidFill>
                    <a:latin typeface="Courier"/>
                  </a:rPr>
                  <a:t># pc &lt;- This formula for the distance in pc was swapped with the one below for the distance in au</a:t>
                </a:r>
                <a:br/>
                <a:br/>
                <a:r>
                  <a:rPr>
                    <a:latin typeface="Courier"/>
                  </a:rPr>
                  <a:t>d_au </a:t>
                </a:r>
                <a:r>
                  <a:rPr>
                    <a:solidFill>
                      <a:srgbClr val="666666"/>
                    </a:solidFill>
                    <a:latin typeface="Courier"/>
                  </a:rPr>
                  <a:t>=</a:t>
                </a:r>
                <a:r>
                  <a:rPr>
                    <a:latin typeface="Courier"/>
                  </a:rPr>
                  <a:t> </a:t>
                </a:r>
                <a:r>
                  <a:rPr>
                    <a:solidFill>
                      <a:srgbClr val="40A070"/>
                    </a:solidFill>
                    <a:latin typeface="Courier"/>
                  </a:rPr>
                  <a:t>206265</a:t>
                </a:r>
                <a:r>
                  <a:rPr>
                    <a:solidFill>
                      <a:srgbClr val="666666"/>
                    </a:solidFill>
                    <a:latin typeface="Courier"/>
                  </a:rPr>
                  <a:t>/</a:t>
                </a:r>
                <a:r>
                  <a:rPr>
                    <a:latin typeface="Courier"/>
                  </a:rPr>
                  <a:t>p </a:t>
                </a:r>
                <a:r>
                  <a:rPr i="1">
                    <a:solidFill>
                      <a:srgbClr val="60A0B0"/>
                    </a:solidFill>
                    <a:latin typeface="Courier"/>
                  </a:rPr>
                  <a:t># au</a:t>
                </a:r>
                <a:br/>
                <a:br/>
                <a:r>
                  <a:rPr>
                    <a:latin typeface="Courier"/>
                  </a:rPr>
                  <a:t>AU </a:t>
                </a:r>
                <a:r>
                  <a:rPr>
                    <a:solidFill>
                      <a:srgbClr val="666666"/>
                    </a:solidFill>
                    <a:latin typeface="Courier"/>
                  </a:rPr>
                  <a:t>=</a:t>
                </a:r>
                <a:r>
                  <a:rPr>
                    <a:latin typeface="Courier"/>
                  </a:rPr>
                  <a:t> </a:t>
                </a:r>
                <a:r>
                  <a:rPr>
                    <a:solidFill>
                      <a:srgbClr val="40A070"/>
                    </a:solidFill>
                    <a:latin typeface="Courier"/>
                  </a:rPr>
                  <a:t>149597870</a:t>
                </a:r>
                <a:r>
                  <a:rPr>
                    <a:latin typeface="Courier"/>
                  </a:rPr>
                  <a:t> </a:t>
                </a:r>
                <a:r>
                  <a:rPr i="1">
                    <a:solidFill>
                      <a:srgbClr val="60A0B0"/>
                    </a:solidFill>
                    <a:latin typeface="Courier"/>
                  </a:rPr>
                  <a:t># km</a:t>
                </a:r>
                <a:br/>
                <a:r>
                  <a:rPr>
                    <a:latin typeface="Courier"/>
                  </a:rPr>
                  <a:t>d_km </a:t>
                </a:r>
                <a:r>
                  <a:rPr>
                    <a:solidFill>
                      <a:srgbClr val="666666"/>
                    </a:solidFill>
                    <a:latin typeface="Courier"/>
                  </a:rPr>
                  <a:t>=</a:t>
                </a:r>
                <a:r>
                  <a:rPr>
                    <a:latin typeface="Courier"/>
                  </a:rPr>
                  <a:t> d_au</a:t>
                </a:r>
                <a:r>
                  <a:rPr>
                    <a:solidFill>
                      <a:srgbClr val="666666"/>
                    </a:solidFill>
                    <a:latin typeface="Courier"/>
                  </a:rPr>
                  <a:t>*</a:t>
                </a:r>
                <a:r>
                  <a:rPr>
                    <a:latin typeface="Courier"/>
                  </a:rPr>
                  <a:t>AU </a:t>
                </a:r>
                <a:r>
                  <a:rPr i="1">
                    <a:solidFill>
                      <a:srgbClr val="60A0B0"/>
                    </a:solidFill>
                    <a:latin typeface="Courier"/>
                  </a:rPr>
                  <a:t># km</a:t>
                </a:r>
                <a:br/>
                <a:r>
                  <a:rPr>
                    <a:solidFill>
                      <a:srgbClr val="008000"/>
                    </a:solidFill>
                    <a:latin typeface="Courier"/>
                  </a:rPr>
                  <a:t>print</a:t>
                </a:r>
                <a:r>
                  <a:rPr>
                    <a:latin typeface="Courier"/>
                  </a:rPr>
                  <a:t>(</a:t>
                </a:r>
                <a:r>
                  <a:rPr>
                    <a:solidFill>
                      <a:srgbClr val="BB6688"/>
                    </a:solidFill>
                    <a:latin typeface="Courier"/>
                  </a:rPr>
                  <a:t>f"The distance to the star is = </a:t>
                </a:r>
                <a:r>
                  <a:rPr>
                    <a:solidFill>
                      <a:srgbClr val="4070A0"/>
                    </a:solidFill>
                    <a:latin typeface="Courier"/>
                  </a:rPr>
                  <a:t>{</a:t>
                </a:r>
                <a:r>
                  <a:rPr>
                    <a:latin typeface="Courier"/>
                  </a:rPr>
                  <a:t>d_pc</a:t>
                </a:r>
                <a:r>
                  <a:rPr>
                    <a:solidFill>
                      <a:srgbClr val="4070A0"/>
                    </a:solidFill>
                    <a:latin typeface="Courier"/>
                  </a:rPr>
                  <a:t>:1.1e}</a:t>
                </a:r>
                <a:r>
                  <a:rPr>
                    <a:solidFill>
                      <a:srgbClr val="BB6688"/>
                    </a:solidFill>
                    <a:latin typeface="Courier"/>
                  </a:rPr>
                  <a:t> pc = </a:t>
                </a:r>
                <a:r>
                  <a:rPr>
                    <a:solidFill>
                      <a:srgbClr val="4070A0"/>
                    </a:solidFill>
                    <a:latin typeface="Courier"/>
                  </a:rPr>
                  <a:t>{</a:t>
                </a:r>
                <a:r>
                  <a:rPr>
                    <a:latin typeface="Courier"/>
                  </a:rPr>
                  <a:t>d_au</a:t>
                </a:r>
                <a:r>
                  <a:rPr>
                    <a:solidFill>
                      <a:srgbClr val="4070A0"/>
                    </a:solidFill>
                    <a:latin typeface="Courier"/>
                  </a:rPr>
                  <a:t>:1.1e}</a:t>
                </a:r>
                <a:r>
                  <a:rPr>
                    <a:solidFill>
                      <a:srgbClr val="BB6688"/>
                    </a:solidFill>
                    <a:latin typeface="Courier"/>
                  </a:rPr>
                  <a:t> au = </a:t>
                </a:r>
                <a:r>
                  <a:rPr>
                    <a:solidFill>
                      <a:srgbClr val="4070A0"/>
                    </a:solidFill>
                    <a:latin typeface="Courier"/>
                  </a:rPr>
                  <a:t>{</a:t>
                </a:r>
                <a:r>
                  <a:rPr>
                    <a:latin typeface="Courier"/>
                  </a:rPr>
                  <a:t>d_km</a:t>
                </a:r>
                <a:r>
                  <a:rPr>
                    <a:solidFill>
                      <a:srgbClr val="4070A0"/>
                    </a:solidFill>
                    <a:latin typeface="Courier"/>
                  </a:rPr>
                  <a:t>:1.1e}</a:t>
                </a:r>
                <a:r>
                  <a:rPr>
                    <a:solidFill>
                      <a:srgbClr val="BB6688"/>
                    </a:solidFill>
                    <a:latin typeface="Courier"/>
                  </a:rPr>
                  <a:t> km"</a:t>
                </a:r>
                <a:r>
                  <a:rPr>
                    <a:latin typeface="Courier"/>
                  </a:rPr>
                  <a:t>)</a:t>
                </a:r>
              </a:p>
              <a:p>
                <a:pPr lvl="0" indent="0">
                  <a:buNone/>
                </a:pPr>
                <a:r>
                  <a:rPr>
                    <a:latin typeface="Courier"/>
                  </a:rPr>
                  <a:t>The distance to the star is = 2.6e+00 pc = 5.4e+05 au = 8.1e+13 km</a:t>
                </a:r>
              </a:p>
              <a:p>
                <a:pPr lvl="0" indent="0" marL="0">
                  <a:spcBef>
                    <a:spcPts val="3000"/>
                  </a:spcBef>
                  <a:buNone/>
                </a:pPr>
                <a:r>
                  <a:rPr b="1"/>
                  <a:t>Transit method</a:t>
                </a:r>
              </a:p>
              <a:p>
                <a:pPr lvl="0" indent="0" marL="0">
                  <a:buNone/>
                </a:pPr>
                <a:r>
                  <a:rPr/>
                  <a:t> The parallax was also originally proposed as a way to determine the distance to the Sun by the Scottish astronomer James Gregory, in 1663, using the transit of Venus. Gregory is seldom given any credits for this idea and usually all the credits goes to Edmund Halley for some reason (can anyone find out why?).</a:t>
                </a:r>
              </a:p>
              <a:p>
                <a:pPr lvl="0" indent="0" marL="0">
                  <a:buNone/>
                </a:pPr>
                <a:r>
                  <a:rPr/>
                  <a:t>In 1677, at the age of 20, Halley travelled to St Helena to map the Southern Skies and observed a transit of Mercury on November 7th. Like Gregory, he suggested that the transit of a planet like Venus could be used as a method to measure the distance to the Sun, using parallax.</a:t>
                </a:r>
              </a:p>
              <a:p>
                <a:pPr lvl="0" indent="0" marL="0">
                  <a:buNone/>
                </a:pPr>
                <a:r>
                  <a:rPr>
                    <a:hlinkClick r:id="rId2"/>
                  </a:rPr>
                  <a:t>Here</a:t>
                </a:r>
                <a:r>
                  <a:rPr/>
                  <a:t> is the translation of Halley’s publication about this idea.</a:t>
                </a:r>
              </a:p>
            </p:txBody>
          </p:sp>
        </mc:Choice>
      </mc:AlternateContent>
      <p:pic>
        <p:nvPicPr>
          <p:cNvPr descr="img/VenusTransit.png" id="0" name="Picture 1"/>
          <p:cNvPicPr>
            <a:picLocks noGrp="1" noChangeAspect="1"/>
          </p:cNvPicPr>
          <p:nvPr/>
        </p:nvPicPr>
        <p:blipFill>
          <a:blip r:embed="rId3"/>
          <a:stretch>
            <a:fillRect/>
          </a:stretch>
        </p:blipFill>
        <p:spPr bwMode="auto">
          <a:xfrm>
            <a:off x="4140200" y="203200"/>
            <a:ext cx="3975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8: A composite image of the June 2004 transit of Venus as seen from Waldenburg, Germany. Credit: E. SLAWIK/SPL</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TransitMethod.png" id="0" name="Picture 1"/>
          <p:cNvPicPr>
            <a:picLocks noGrp="1" noChangeAspect="1"/>
          </p:cNvPicPr>
          <p:nvPr/>
        </p:nvPicPr>
        <p:blipFill>
          <a:blip r:embed="rId2"/>
          <a:stretch>
            <a:fillRect/>
          </a:stretch>
        </p:blipFill>
        <p:spPr bwMode="auto">
          <a:xfrm>
            <a:off x="3568700" y="1193800"/>
            <a:ext cx="5105400" cy="1892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9: Representation of the transit method</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According to ‘Halley’s method’, two observers (A and B in the figure above) have to be positioned at a great distance from each other, but both located on the side of Earth facing the Sun at the time of the transit. Each observer would precisely measure the times that Venus appear to be in different positions (contact points) relative to the Sun. The observers would see different chords of the planet’s trajectory across the disk of the sun due to parallax. Venus forms two similar triangles with the Earth and the Sun at their opposite edges. Since the triangles are similar, the projected distance on the Sun can be found by comparing it to a known baseline on Earth. Once the angle shift is measured, the distances to Venus and then to the Sun can be determined using trigonometry.</a:t>
            </a:r>
          </a:p>
          <a:p>
            <a:pPr lvl="0" indent="0" marL="0">
              <a:buNone/>
            </a:pPr>
            <a:r>
              <a:rPr/>
              <a:t>Modern techniques use radar echo ranging to measure distances in the Solar System very precisely.</a:t>
            </a:r>
          </a:p>
        </p:txBody>
      </p:sp>
    </p:spTree>
  </p:cSld>
</p:sld>
</file>

<file path=ppt/slides/slide15.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a:xfrm><a:off x="457201" y="204787" /><a:ext cx="3008313" cy="871538" /></a:xfrm></p:spPr><p:txBody><a:bodyPr /><a:lstStyle /><a:p><a:pPr lvl="0" indent="0" marL="0"><a:buNone /></a:pPr><a:r><a:rPr /><a:t>How big are stars?</a:t></a:r></a:p></p:txBody></p:sp><mc:AlternateContent xmlns:mc="http://schemas.openxmlformats.org/markup-compatibility/2006"><mc:Choice xmlns:a14="http://schemas.microsoft.com/office/drawing/2010/main" Requires="a14"><p:sp><p:nvSpPr><p:cNvPr id="4" name="Text Placeholder 3" /><p:cNvSpPr><a:spLocks noGrp="1" /></p:cNvSpPr><p:nvPr><p:ph idx="2" sz="half" type="body" /></p:nvPr></p:nvSpPr><p:spPr /><p:txBody><a:bodyPr /><a:lstStyle /><a:p><a:pPr lvl="0" indent="0" marL="0"><a:spcBef><a:spcPts val="3000" /></a:spcBef><a:buNone /></a:pPr><a:r><a:rPr b="1" /><a:t>How big is the Sun?</a:t></a:r></a:p><a:p><a:pPr lvl="0" indent="0" marL="0"><a:buNone /></a:pPr></a:p><a:p><a:pPr lvl="0" indent="0" marL="0"><a:buNone /></a:pPr><a:r><a:rPr /><a:t>We can deduce the width of the sun if we know its angular diameter </a:t></a:r><a14:m><m:oMath xmlns:m="http://schemas.openxmlformats.org/officeDocument/2006/math"><m:r><m:t>α</m:t></m:r></m:oMath></a14:m><a:r><a:rPr /><a:t> and the distance </a:t></a:r><a14:m><m:oMath xmlns:m="http://schemas.openxmlformats.org/officeDocument/2006/math"><m:r><m:t>D</m:t></m:r></m:oMath></a14:m><a:r><a:rPr /><a:t>.</a:t></a:r></a:p><a:p><a:pPr lvl="0" indent="0" marL="0"><a:buNone /></a:pPr><a:r><a:rPr /><a:t>For small angles,</a:t></a:r></a:p><a:p><a:pPr lvl="0" indent="0" marL="0"><a:buNone /></a:pPr><a14:m><m:oMathPara xmlns:m="http://schemas.openxmlformats.org/officeDocument/2006/math"><m:oMathParaPr><m:jc m:val="center" /></m:oMathParaPr><m:oMath><m:r><m:t>α</m:t></m:r><m:r><m:rPr><m:sty m:val="p" /></m:rPr><m:t>≈</m:t></m:r><m:f><m:fPr><m:type m:val="bar" /></m:fPr><m:num><m:r><m:t>2</m:t></m:r><m:sSub><m:e><m:r><m:t>R</m:t></m:r></m:e><m:sub><m:r><m:rPr><m:sty m:val="p" /></m:rPr><m:t>⊙</m:t></m:r></m:sub></m:sSub></m:num><m:den><m:r><m:t>D</m:t></m:r></m:den></m:f><m:r><m:rPr><m:sty m:val="p" /></m:rPr><m:t>.</m:t></m:r></m:oMath></m:oMathPara></a14:m></a:p><a:p><a:pPr lvl="0" indent="0" marL="1270000"><a:buNone /></a:pPr><a:r><a:rPr sz="2000" b="1" /><a:t>Warning</a:t></a:r></a:p><a:p><a:pPr lvl="0" indent="0" marL="1270000"><a:buNone /></a:pPr><a:r><a:rPr sz="2000" /><a:t>This formula uses </a:t></a:r><a:r><a:rPr sz="2000" i="1" /><a:t>radians</a:t></a:r><a:r><a:rPr sz="2000" /><a:t> for </a:t></a:r><a14:m><m:oMath xmlns:m="http://schemas.openxmlformats.org/officeDocument/2006/math"><m:r><m:t>α</m:t></m:r></m:oMath></a14:m></a:p><a:p><a:pPr lvl="0" indent="0" marL="0"><a:buNone /></a:pPr><a:r><a:rPr /><a:t>Since the Sun’s angular diameter is </a:t></a:r><a14:m><m:oMath xmlns:m="http://schemas.openxmlformats.org/officeDocument/2006/math"><m:r><m:t>α</m:t></m:r><m:r><m:rPr><m:sty m:val="p" /></m:rPr><m:t>≈</m:t></m:r><m:sSup><m:e><m:r><m:t>0.5</m:t></m:r></m:e><m:sup><m:r><m:rPr><m:sty m:val="p" /></m:rPr><m:t>∘</m:t></m:r></m:sup></m:sSup><m:r><m:rPr><m:sty m:val="p" /></m:rPr><m:t>≈</m:t></m:r><m:r><m:t>32</m:t></m:r><m:r><m:t> </m:t></m:r><m:r><m:rPr><m:sty m:val="p" /></m:rPr><m:t>a</m:t></m:r><m:r><m:rPr><m:sty m:val="p" /></m:rPr><m:t>r</m:t></m:r><m:r><m:rPr><m:sty m:val="p" /></m:rPr><m:t>c</m:t></m:r><m:r><m:rPr><m:sty m:val="p" /></m:rPr><m:t>m</m:t></m:r><m:r><m:rPr><m:sty m:val="p" /></m:rPr><m:t>i</m:t></m:r><m:r><m:rPr><m:sty m:val="p" /></m:rPr><m:t>n</m:t></m:r><m:r><m:rPr><m:sty m:val="p" /></m:rPr><m:t>≈</m:t></m:r><m:r><m:t>9.3</m:t></m:r><m:r><m:rPr><m:sty m:val="p" /></m:rPr><m:t>×</m:t></m:r><m:sSup><m:e><m:r><m:t>10</m:t></m:r></m:e><m:sup><m:r><m:rPr><m:sty m:val="p" /></m:rPr><m:t>−</m:t></m:r><m:r><m:t>3</m:t></m:r></m:sup></m:sSup><m:r><m:rPr><m:sty m:val="p" /></m:rPr><m:t>r</m:t></m:r><m:r><m:rPr><m:sty m:val="p" /></m:rPr><m:t>a</m:t></m:r><m:r><m:rPr><m:sty m:val="p" /></m:rPr><m:t>d</m:t></m:r></m:oMath></a14:m><a:r><a:rPr /><a:t>, and we know its distance (from Earth) </a:t></a:r><a14:m><m:oMath xmlns:m="http://schemas.openxmlformats.org/officeDocument/2006/math"><m:r><m:t>D</m:t></m:r><m:r><m:rPr><m:sty m:val="p" /></m:rPr><m:t>=</m:t></m:r><m:r><m:t>1</m:t></m:r><m:r><m:rPr><m:sty m:val="p" /></m:rPr><m:t>a</m:t></m:r><m:r><m:rPr><m:sty m:val="p" /></m:rPr><m:t>u</m:t></m:r><m:r><m:rPr><m:sty m:val="p" /></m:rPr><m:t>=</m:t></m:r><m:r><m:t>149</m:t></m:r><m:r><m:rPr><m:sty m:val="p" /></m:rPr><m:t>,</m:t></m:r><m:r><m:t>597</m:t></m:r><m:r><m:rPr><m:sty m:val="p" /></m:rPr><m:t>,</m:t></m:r><m:r><m:t>870</m:t></m:r><m:r><m:t> </m:t></m:r><m:r><m:rPr><m:sty m:val="p" /></m:rPr><m:t>k</m:t></m:r><m:r><m:rPr><m:sty m:val="p" /></m:rPr><m:t>m</m:t></m:r></m:oMath></a14:m><a:r><a:rPr /><a:t>, we can now calculate the size of the Sun using the equation above.</a:t></a:r></a:p><a:p><a:pPr lvl="0" indent="0" marL="0"><a:buNone /></a:pPr><a:r><a:rPr /><a:t>. . .</a:t></a:r></a:p><a:p><a:pPr lvl="0" indent="0"><a:buNone /></a:pPr><a:r><a:rPr b="1"><a:solidFill><a:srgbClr val="008000" /></a:solidFill><a:latin typeface="Courier" /></a:rPr><a:t>import</a:t></a:r><a:r><a:rPr><a:latin typeface="Courier" /></a:rPr><a:t> math</a:t></a:r><a:br /><a:r><a:rPr><a:latin typeface="Courier" /></a:rPr><a:t>AU </a:t></a:r><a:r><a:rPr><a:solidFill><a:srgbClr val="666666" /></a:solidFill><a:latin typeface="Courier" /></a:rPr><a:t>=</a:t></a:r><a:r><a:rPr><a:latin typeface="Courier" /></a:rPr><a:t> </a:t></a:r><a:r><a:rPr><a:solidFill><a:srgbClr val="40A070" /></a:solidFill><a:latin typeface="Courier" /></a:rPr><a:t>149597870</a:t></a:r><a:r><a:rPr><a:latin typeface="Courier" /></a:rPr><a:t> </a:t></a:r><a:r><a:rPr i="1"><a:solidFill><a:srgbClr val="60A0B0" /></a:solidFill><a:latin typeface="Courier" /></a:rPr><a:t># km</a:t></a:r><a:br /><a:r><a:rPr><a:latin typeface="Courier" /></a:rPr><a:t>ang_diameter_arcm </a:t></a:r><a:r><a:rPr><a:solidFill><a:srgbClr val="666666" /></a:solidFill><a:latin typeface="Courier" /></a:rPr><a:t>=</a:t></a:r><a:r><a:rPr><a:latin typeface="Courier" /></a:rPr><a:t> </a:t></a:r><a:r><a:rPr><a:solidFill><a:srgbClr val="40A070" /></a:solidFill><a:latin typeface="Courier" /></a:rPr><a:t>32</a:t></a:r><a:r><a:rPr><a:latin typeface="Courier" /></a:rPr><a:t> </a:t></a:r><a:r><a:rPr i="1"><a:solidFill><a:srgbClr val="60A0B0" /></a:solidFill><a:latin typeface="Courier" /></a:rPr><a:t># angular diameter of Sun is about 32 minutes of arc</a:t></a:r><a:br /><a:r><a:rPr><a:latin typeface="Courier" /></a:rPr><a:t>ang_diameter </a:t></a:r><a:r><a:rPr><a:solidFill><a:srgbClr val="666666" /></a:solidFill><a:latin typeface="Courier" /></a:rPr><a:t>=</a:t></a:r><a:r><a:rPr><a:latin typeface="Courier" /></a:rPr><a:t> ang_diameter_arcm</a:t></a:r><a:r><a:rPr><a:solidFill><a:srgbClr val="666666" /></a:solidFill><a:latin typeface="Courier" /></a:rPr><a:t>/</a:t></a:r><a:r><a:rPr><a:solidFill><a:srgbClr val="40A070" /></a:solidFill><a:latin typeface="Courier" /></a:rPr><a:t>60</a:t></a:r><a:r><a:rPr><a:latin typeface="Courier" /></a:rPr><a:t> </a:t></a:r><a:r><a:rPr><a:solidFill><a:srgbClr val="666666" /></a:solidFill><a:latin typeface="Courier" /></a:rPr><a:t>*</a:t></a:r><a:r><a:rPr><a:latin typeface="Courier" /></a:rPr><a:t> math.pi</a:t></a:r><a:r><a:rPr><a:solidFill><a:srgbClr val="666666" /></a:solidFill><a:latin typeface="Courier" /></a:rPr><a:t>/</a:t></a:r><a:r><a:rPr><a:solidFill><a:srgbClr val="40A070" /></a:solidFill><a:latin typeface="Courier" /></a:rPr><a:t>180</a:t></a:r><a:r><a:rPr><a:latin typeface="Courier" /></a:rPr><a:t> </a:t></a:r><a:br /><a:r><a:rPr i="1"><a:solidFill><a:srgbClr val="60A0B0" /></a:solidFill><a:latin typeface="Courier" /></a:rPr><a:t># ang_diameter = ang_diameter_rad</a:t></a:r><a:br /><a:r><a:rPr><a:latin typeface="Courier" /></a:rPr><a:t>diameter </a:t></a:r><a:r><a:rPr><a:solidFill><a:srgbClr val="666666" /></a:solidFill><a:latin typeface="Courier" /></a:rPr><a:t>=</a:t></a:r><a:r><a:rPr><a:latin typeface="Courier" /></a:rPr><a:t> AU </a:t></a:r><a:r><a:rPr><a:solidFill><a:srgbClr val="666666" /></a:solidFill><a:latin typeface="Courier" /></a:rPr><a:t>*</a:t></a:r><a:r><a:rPr><a:latin typeface="Courier" /></a:rPr><a:t> ang_diameter</a:t></a:r><a:br /><a:r><a:rPr><a:solidFill><a:srgbClr val="008000" /></a:solidFill><a:latin typeface="Courier" /></a:rPr><a:t>print</a:t></a:r><a:r><a:rPr><a:latin typeface="Courier" /></a:rPr><a:t>(</a:t></a:r><a:r><a:rPr><a:solidFill><a:srgbClr val="BB6688" /></a:solidFill><a:latin typeface="Courier" /></a:rPr><a:t>f&quot;1 au = </a:t></a:r><a:r><a:rPr><a:solidFill><a:srgbClr val="4070A0" /></a:solidFill><a:latin typeface="Courier" /></a:rPr><a:t>{</a:t></a:r><a:r><a:rPr><a:latin typeface="Courier" /></a:rPr><a:t>AU</a:t></a:r><a:r><a:rPr><a:solidFill><a:srgbClr val="4070A0" /></a:solidFill><a:latin typeface="Courier" /></a:rPr><a:t>:1.3e}</a:t></a:r><a:r><a:rPr><a:solidFill><a:srgbClr val="BB6688" /></a:solidFill><a:latin typeface="Courier" /></a:rPr><a:t> km&quot;</a:t></a:r><a:r><a:rPr><a:latin typeface="Courier" /></a:rPr><a:t>)</a:t></a:r><a:br /><a:r><a:rPr><a:solidFill><a:srgbClr val="008000" /></a:solidFill><a:latin typeface="Courier" /></a:rPr><a:t>print</a:t></a:r><a:r><a:rPr><a:latin typeface="Courier" /></a:rPr><a:t>(</a:t></a:r><a:r><a:rPr><a:solidFill><a:srgbClr val="BB6688" /></a:solidFill><a:latin typeface="Courier" /></a:rPr><a:t>f&quot;angular diameter of the sun =  </a:t></a:r><a:r><a:rPr><a:solidFill><a:srgbClr val="4070A0" /></a:solidFill><a:latin typeface="Courier" /></a:rPr><a:t>{</a:t></a:r><a:r><a:rPr><a:latin typeface="Courier" /></a:rPr><a:t>ang_diameter</a:t></a:r><a:r><a:rPr><a:solidFill><a:srgbClr val="4070A0" /></a:solidFill><a:latin typeface="Courier" /></a:rPr><a:t>:.3e}</a:t></a:r><a:r><a:rPr><a:solidFill><a:srgbClr val="BB6688" /></a:solidFill><a:latin typeface="Courier" /></a:rPr><a:t> radians&quot;</a:t></a:r><a:r><a:rPr><a:latin typeface="Courier" /></a:rPr><a:t>)</a:t></a:r><a:br /><a:r><a:rPr><a:solidFill><a:srgbClr val="008000" /></a:solidFill><a:latin typeface="Courier" /></a:rPr><a:t>print</a:t></a:r><a:r><a:rPr><a:latin typeface="Courier" /></a:rPr><a:t>(</a:t></a:r><a:r><a:rPr><a:solidFill><a:srgbClr val="BB6688" /></a:solidFill><a:latin typeface="Courier" /></a:rPr><a:t>f&quot;Diameter of Sun = </a:t></a:r><a:r><a:rPr><a:solidFill><a:srgbClr val="4070A0" /></a:solidFill><a:latin typeface="Courier" /></a:rPr><a:t>{</a:t></a:r><a:r><a:rPr><a:latin typeface="Courier" /></a:rPr><a:t>diameter</a:t></a:r><a:r><a:rPr><a:solidFill><a:srgbClr val="4070A0" /></a:solidFill><a:latin typeface="Courier" /></a:rPr><a:t>:.0f}</a:t></a:r><a:r><a:rPr><a:solidFill><a:srgbClr val="BB6688" /></a:solidFill><a:latin typeface="Courier" /></a:rPr><a:t> km&quot;</a:t></a:r><a:r><a:rPr><a:latin typeface="Courier" /></a:rPr><a:t>)</a:t></a:r><a:br /><a:r><a:rPr><a:solidFill><a:srgbClr val="008000" /></a:solidFill><a:latin typeface="Courier" /></a:rPr><a:t>print</a:t></a:r><a:r><a:rPr><a:latin typeface="Courier" /></a:rPr><a:t>(</a:t></a:r><a:r><a:rPr><a:solidFill><a:srgbClr val="BB6688" /></a:solidFill><a:latin typeface="Courier" /></a:rPr><a:t>f&quot;Radius of Sun = </a:t></a:r><a:r><a:rPr><a:solidFill><a:srgbClr val="4070A0" /></a:solidFill><a:latin typeface="Courier" /></a:rPr><a:t>{</a:t></a:r><a:r><a:rPr><a:latin typeface="Courier" /></a:rPr><a:t>diameter</a:t></a:r><a:r><a:rPr><a:solidFill><a:srgbClr val="666666" /></a:solidFill><a:latin typeface="Courier" /></a:rPr><a:t>/</a:t></a:r><a:r><a:rPr><a:solidFill><a:srgbClr val="40A070" /></a:solidFill><a:latin typeface="Courier" /></a:rPr><a:t>2</a:t></a:r><a:r><a:rPr><a:solidFill><a:srgbClr val="4070A0" /></a:solidFill><a:latin typeface="Courier" /></a:rPr><a:t>:.0f}</a:t></a:r><a:r><a:rPr><a:solidFill><a:srgbClr val="BB6688" /></a:solidFill><a:latin typeface="Courier" /></a:rPr><a:t> km&quot;</a:t></a:r><a:r><a:rPr><a:latin typeface="Courier" /></a:rPr><a:t>)</a:t></a:r></a:p><a:p><a:pPr lvl="0" indent="0"><a:buNone /></a:pPr><a:r><a:rPr><a:latin typeface="Courier" /></a:rPr><a:t>1 au = 1.496e+08 km
angular diameter of the sun =  9.308e-03 radians
Diameter of Sun = 1392520 km
Radius of Sun = 696260 km</a:t></a:r></a:p><a:p><a:pPr lvl="0" indent="0" marL="0"><a:buNone /></a:pPr><a:r><a:rPr /><a:t>The accepted radius is </a:t></a:r><a14:m><m:oMath xmlns:m="http://schemas.openxmlformats.org/officeDocument/2006/math"><m:r><m:t>6.957</m:t></m:r><m:r><m:rPr><m:sty m:val="p" /></m:rPr><m:t>×</m:t></m:r><m:sSup><m:e><m:r><m:t>10</m:t></m:r></m:e><m:sup><m:r><m:t>5</m:t></m:r></m:sup></m:sSup></m:oMath></a14:m><a:r><a:rPr /><a:t> km.</a:t></a:r></a:p><a:p><a:pPr lvl="0" indent="0" marL="0"><a:spcBef><a:spcPts val="3000" /></a:spcBef><a:buNone /></a:pPr><a:r><a:rPr b="1" /><a:t>What about other stars?</a:t></a:r></a:p><a:p><a:pPr lvl="0" indent="0" marL="0"><a:buNone /></a:pPr><a:r><a:rPr /><a:t>Here is a video showing a comparison between star sizes: https://www.youtube.com/watch?v=HEheh1BH34Q </a:t></a:r></a:p><a:p><a:pPr lvl="0" indent="0" marL="0"><a:spcBef><a:spcPts val="3000" /></a:spcBef><a:buNone /></a:pPr><a:r><a:rPr b="1" /><a:t>A comparison of some star sizes</a:t></a:r></a:p><a:p><a:pPr lvl="0" indent="0" marL="0"><a:buNone /></a:pPr><a:r><a:rPr /><a:t>Here is a list of some selected examples of star radii, compared to the Sun. Some stars, such as Sirius B, are much smaller than the Sun. (Figure 10 below shows an artistic impression of Sirius A and Sirius B.)</a:t></a:r></a:p><a:p><a:pPr lvl="0" indent="0" marL="0"><a:buNone /></a:pPr><a:r><a:rPr /><a:t>The typical range of star radii is roughly </a:t></a:r><a14:m><m:oMath xmlns:m="http://schemas.openxmlformats.org/officeDocument/2006/math"><m:sSup><m:e><m:r><m:t>10</m:t></m:r></m:e><m:sup><m:r><m:rPr><m:sty m:val="p" /></m:rPr><m:t>−</m:t></m:r><m:r><m:t>3</m:t></m:r></m:sup></m:sSup><m:sSub><m:e><m:r><m:t>R</m:t></m:r></m:e><m:sub><m:r><m:rPr><m:sty m:val="p" /></m:rPr><m:t>⊙</m:t></m:r></m:sub></m:sSub><m:r><m:rPr><m:sty m:val="p" /></m:rPr><m:t>&lt;</m:t></m:r><m:r><m:t>R</m:t></m:r><m:r><m:rPr><m:sty m:val="p" /></m:rPr><m:t>&lt;</m:t></m:r><m:sSup><m:e><m:r><m:t>10</m:t></m:r></m:e><m:sup><m:r><m:t>3</m:t></m:r></m:sup></m:sSup><m:sSub><m:e><m:r><m:t>R</m:t></m:r></m:e><m:sub><m:r><m:rPr><m:sty m:val="p" /></m:rPr><m:t>⊙</m:t></m:r></m:sub></m:sSub></m:oMath></a14:m><a:r><a:rPr /><a:t>.</a:t></a:r></a:p></p:txBody></p:sp></mc:Choice></mc:AlternateContent><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2552700" /><a:gridCol w="2552700" /></a:tblGrid><a:tr h="0"><a:tc><a:txBody><a:bodyPr /><a:lstStyle /><a:p><a:pPr lvl="0" indent="0" marL="0"><a:buNone /></a:pPr><a:r><a:rPr /><a:t>Name</a:t></a:r></a:p></a:txBody><a:tcPr /></a:tc><a:tc><a:txBody><a:bodyPr /><a:lstStyle /><a:p><a:pPr lvl="0" indent="0" marL="0"><a:buNone /></a:pPr><a:r><a:rPr /><a:t>Radius</a:t></a:r></a:p></a:txBody><a:tcPr /></a:tc></a:tr><a:tr h="0"><a:tc><a:txBody><a:bodyPr /><a:lstStyle /><a:p><a:pPr lvl="0" indent="0" marL="0"><a:buNone /></a:pPr><a:r><a:rPr /><a:t>Sirius B</a:t></a:r></a:p></a:txBody></a:tc><a:tc><a:txBody><a:bodyPr /><a:lstStyle /><a:p><a:pPr lvl="0" indent="0" marL="0"><a:buNone /></a:pPr><a:r><a:rPr /><a:t>0.008 </a:t></a:r><a14:m><m:oMath xmlns:m="http://schemas.openxmlformats.org/officeDocument/2006/math"><m:sSub><m:e><m:r><m:t>R</m:t></m:r></m:e><m:sub><m:r><m:rPr><m:sty m:val="p" /></m:rPr><m:t>⊙</m:t></m:r></m:sub></m:sSub></m:oMath></a14:m></a:p></a:txBody></a:tc></a:tr><a:tr h="0"><a:tc><a:txBody><a:bodyPr /><a:lstStyle /><a:p><a:pPr lvl="0" indent="0" marL="0"><a:buNone /></a:pPr><a:r><a:rPr /><a:t>Sirius A</a:t></a:r></a:p></a:txBody></a:tc><a:tc><a:txBody><a:bodyPr /><a:lstStyle /><a:p><a:pPr lvl="0" indent="0" marL="0"><a:buNone /></a:pPr><a:r><a:rPr /><a:t>1.71 </a:t></a:r><a14:m><m:oMath xmlns:m="http://schemas.openxmlformats.org/officeDocument/2006/math"><m:sSub><m:e><m:r><m:t>R</m:t></m:r></m:e><m:sub><m:r><m:rPr><m:sty m:val="p" /></m:rPr><m:t>⊙</m:t></m:r></m:sub></m:sSub></m:oMath></a14:m></a:p></a:txBody></a:tc></a:tr><a:tr h="0"><a:tc><a:txBody><a:bodyPr /><a:lstStyle /><a:p><a:pPr lvl="0" indent="0" marL="0"><a:buNone /></a:pPr><a:r><a:rPr /><a:t>Arcturus</a:t></a:r></a:p></a:txBody></a:tc><a:tc><a:txBody><a:bodyPr /><a:lstStyle /><a:p><a:pPr lvl="0" indent="0" marL="0"><a:buNone /></a:pPr><a:r><a:rPr /><a:t>12 </a:t></a:r><a14:m><m:oMath xmlns:m="http://schemas.openxmlformats.org/officeDocument/2006/math"><m:sSub><m:e><m:r><m:t>R</m:t></m:r></m:e><m:sub><m:r><m:rPr><m:sty m:val="p" /></m:rPr><m:t>⊙</m:t></m:r></m:sub></m:sSub></m:oMath></a14:m></a:p></a:txBody></a:tc></a:tr><a:tr h="0"><a:tc><a:txBody><a:bodyPr /><a:lstStyle /><a:p><a:pPr lvl="0" indent="0" marL="0"><a:buNone /></a:pPr><a:r><a:rPr /><a:t>Aldebaran</a:t></a:r></a:p></a:txBody></a:tc><a:tc><a:txBody><a:bodyPr /><a:lstStyle /><a:p><a:pPr lvl="0" indent="0" marL="0"><a:buNone /></a:pPr><a:r><a:rPr /><a:t>22 </a:t></a:r><a14:m><m:oMath xmlns:m="http://schemas.openxmlformats.org/officeDocument/2006/math"><m:sSub><m:e><m:r><m:t>R</m:t></m:r></m:e><m:sub><m:r><m:rPr><m:sty m:val="p" /></m:rPr><m:t>⊙</m:t></m:r></m:sub></m:sSub></m:oMath></a14:m></a:p></a:txBody></a:tc></a:tr><a:tr h="0"><a:tc><a:txBody><a:bodyPr /><a:lstStyle /><a:p><a:pPr lvl="0" indent="0" marL="0"><a:buNone /></a:pPr><a:r><a:rPr /><a:t>Rigel</a:t></a:r></a:p></a:txBody></a:tc><a:tc><a:txBody><a:bodyPr /><a:lstStyle /><a:p><a:pPr lvl="0" indent="0" marL="0"><a:buNone /></a:pPr><a:r><a:rPr /><a:t>78.9 </a:t></a:r><a14:m><m:oMath xmlns:m="http://schemas.openxmlformats.org/officeDocument/2006/math"><m:sSub><m:e><m:r><m:t>R</m:t></m:r></m:e><m:sub><m:r><m:rPr><m:sty m:val="p" /></m:rPr><m:t>⊙</m:t></m:r></m:sub></m:sSub></m:oMath></a14:m></a:p></a:txBody></a:tc></a:tr><a:tr h="0"><a:tc><a:txBody><a:bodyPr /><a:lstStyle /><a:p><a:pPr lvl="0" indent="0" marL="0"><a:buNone /></a:pPr><a:r><a:rPr /><a:t>Mira</a:t></a:r></a:p></a:txBody></a:tc><a:tc><a:txBody><a:bodyPr /><a:lstStyle /><a:p><a:pPr lvl="0" indent="0" marL="0"><a:buNone /></a:pPr><a:r><a:rPr /><a:t>210 </a:t></a:r><a14:m><m:oMath xmlns:m="http://schemas.openxmlformats.org/officeDocument/2006/math"><m:sSub><m:e><m:r><m:t>R</m:t></m:r></m:e><m:sub><m:r><m:rPr><m:sty m:val="p" /></m:rPr><m:t>⊙</m:t></m:r></m:sub></m:sSub></m:oMath></a14:m></a:p></a:txBody></a:tc></a:tr><a:tr h="0"><a:tc><a:txBody><a:bodyPr /><a:lstStyle /><a:p><a:pPr lvl="0" indent="0" marL="0"><a:buNone /></a:pPr><a:r><a:rPr /><a:t>Betelgeuse</a:t></a:r></a:p></a:txBody></a:tc><a:tc><a:txBody><a:bodyPr /><a:lstStyle /><a:p><a:pPr lvl="0" indent="0" marL="0"><a:buNone /></a:pPr><a:r><a:rPr /><a:t>320 </a:t></a:r><a14:m><m:oMath xmlns:m="http://schemas.openxmlformats.org/officeDocument/2006/math"><m:sSub><m:e><m:r><m:t>R</m:t></m:r></m:e><m:sub><m:r><m:rPr><m:sty m:val="p" /></m:rPr><m:t>⊙</m:t></m:r></m:sub></m:sSub></m:oMath></a14:m></a:p></a:txBody></a:tc></a:tr></a:tbl></a:graphicData></a:graphic></p:graphicFrame></p:spTree></p:cSld></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iriusAB.jpe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10: Artistic impression of Sirius A (large blue-white star on the left) and Sirius B (small blue white-dwarf star on the right). </a:t>
            </a:r>
            <a:r>
              <a:rPr i="1"/>
              <a:t>Image credit: NASA, ESA and G. Bacon (STScI)</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Sirius B is a very small but very hot white dwarf. It is even smaller than Earth, and it cannot be observed by the naked eye. Its companion star Sirius A, in contrast, is the brightest star in the sky</a:t>
                </a:r>
              </a:p>
              <a:p>
                <a:pPr lvl="0"/>
                <a:r>
                  <a:rPr/>
                  <a:t>Betelgeuse – at a distance of 650 l.y. is a red supergiant and rather short-lived star, the second brightest in Orion and the ninth brightest in the sky</a:t>
                </a:r>
              </a:p>
              <a:p>
                <a:pPr lvl="0"/>
                <a:r>
                  <a:rPr/>
                  <a:t>It’s close to the end of its life and en-route to a rather spectacular death within a million years or so</a:t>
                </a:r>
              </a:p>
              <a:p>
                <a:pPr lvl="0"/>
                <a:r>
                  <a:rPr/>
                  <a:t>For Betelgeuse, the angular diameter </a:t>
                </a:r>
                <a14:m>
                  <m:oMath xmlns:m="http://schemas.openxmlformats.org/officeDocument/2006/math">
                    <m:r>
                      <m:t>α</m:t>
                    </m:r>
                  </m:oMath>
                </a14:m>
                <a:r>
                  <a:rPr/>
                  <a:t> is about 0.000014 degrees (</a:t>
                </a:r>
                <a14:m>
                  <m:oMath xmlns:m="http://schemas.openxmlformats.org/officeDocument/2006/math">
                    <m:r>
                      <m:t>1.4</m:t>
                    </m:r>
                    <m:r>
                      <m:rPr>
                        <m:sty m:val="p"/>
                      </m:rPr>
                      <m:t>×</m:t>
                    </m:r>
                    <m:sSup>
                      <m:e>
                        <m:r>
                          <m:t>10</m:t>
                        </m:r>
                      </m:e>
                      <m:sup>
                        <m:r>
                          <m:rPr>
                            <m:sty m:val="p"/>
                          </m:rPr>
                          <m:t>−</m:t>
                        </m:r>
                        <m:r>
                          <m:t>5</m:t>
                        </m:r>
                      </m:sup>
                    </m:sSup>
                  </m:oMath>
                </a14:m>
                <a:r>
                  <a:rPr/>
                  <a:t> degrees)</a:t>
                </a:r>
              </a:p>
              <a:p>
                <a:pPr lvl="0"/>
                <a:r>
                  <a:rPr/>
                  <a:t>Most stars have a much smaller angular diameter and cannot be directly imaged</a:t>
                </a:r>
              </a:p>
              <a:p>
                <a:pPr lvl="0"/>
                <a:r>
                  <a:rPr/>
                  <a:t>We have to deduce their size indirectly! (more on this later)</a:t>
                </a:r>
              </a:p>
            </p:txBody>
          </p:sp>
        </mc:Choice>
      </mc:AlternateContent>
      <p:pic>
        <p:nvPicPr>
          <p:cNvPr descr="img/Betelgeus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11: Betelgeuse. </a:t>
            </a:r>
            <a:r>
              <a:rPr i="1"/>
              <a:t>Image credit: ALMA (ESO/NAOJ/NRAO)/E. O’Gorman/P. Kervella</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 handy guide to estimating angular diameters</a:t>
            </a:r>
          </a:p>
          <a:p>
            <a:pPr lvl="0" indent="0" marL="0">
              <a:buNone/>
            </a:pPr>
            <a:r>
              <a:rPr/>
              <a:t>You can estimate angular diameters using your hand! Extend your arm, place the hand at a right angle and follow the intstructions of Figure 12 to estimate different angles. This may not be useful to determine the size of objects that are very far and appear too small, such as stars, but can be useful to measure the angular distance between two stars.</a:t>
            </a:r>
          </a:p>
        </p:txBody>
      </p:sp>
      <p:pic>
        <p:nvPicPr>
          <p:cNvPr descr="img/measuring-sky-with-hand.png" id="0" name="Picture 1"/>
          <p:cNvPicPr>
            <a:picLocks noGrp="1" noChangeAspect="1"/>
          </p:cNvPicPr>
          <p:nvPr/>
        </p:nvPicPr>
        <p:blipFill>
          <a:blip r:embed="rId2"/>
          <a:stretch>
            <a:fillRect/>
          </a:stretch>
        </p:blipFill>
        <p:spPr bwMode="auto">
          <a:xfrm>
            <a:off x="3568700" y="876300"/>
            <a:ext cx="5105400" cy="2527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12: How to use hands to measure angular distances in the sky</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How far apart are the stars?</a:t>
                </a:r>
              </a:p>
              <a:p>
                <a:pPr lvl="0" indent="0" marL="0">
                  <a:buNone/>
                </a:pPr>
                <a:r>
                  <a:rPr/>
                  <a:t>Let’s have a look at some orders of magnitude (this is a good resource if you want to visualise them: https://scaleofuniverse.com/en-gb).</a:t>
                </a:r>
              </a:p>
              <a:p>
                <a:pPr lvl="0"/>
                <a:r>
                  <a:rPr/>
                  <a:t>The nearest star (Proxima Centauri) is about </a:t>
                </a:r>
                <a14:m>
                  <m:oMath xmlns:m="http://schemas.openxmlformats.org/officeDocument/2006/math">
                    <m:sSup>
                      <m:e>
                        <m:r>
                          <m:t>10</m:t>
                        </m:r>
                      </m:e>
                      <m:sup>
                        <m:r>
                          <m:t>16</m:t>
                        </m:r>
                      </m:sup>
                    </m:sSup>
                  </m:oMath>
                </a14:m>
                <a:r>
                  <a:rPr/>
                  <a:t> m away.</a:t>
                </a:r>
              </a:p>
              <a:p>
                <a:pPr lvl="0"/>
                <a:r>
                  <a:rPr/>
                  <a:t>Diameter of the Sun ~ </a:t>
                </a:r>
                <a14:m>
                  <m:oMath xmlns:m="http://schemas.openxmlformats.org/officeDocument/2006/math">
                    <m:sSup>
                      <m:e>
                        <m:r>
                          <m:t>10</m:t>
                        </m:r>
                      </m:e>
                      <m:sup>
                        <m:r>
                          <m:t>9</m:t>
                        </m:r>
                      </m:sup>
                    </m:sSup>
                  </m:oMath>
                </a14:m>
                <a:r>
                  <a:rPr/>
                  <a:t> m.</a:t>
                </a:r>
              </a:p>
              <a:p>
                <a:pPr lvl="0"/>
                <a:r>
                  <a:rPr/>
                  <a:t>The difference in scale is </a:t>
                </a:r>
                <a14:m>
                  <m:oMath xmlns:m="http://schemas.openxmlformats.org/officeDocument/2006/math">
                    <m:sSup>
                      <m:e>
                        <m:r>
                          <m:t>10</m:t>
                        </m:r>
                      </m:e>
                      <m:sup>
                        <m:r>
                          <m:t>7</m:t>
                        </m:r>
                      </m:sup>
                    </m:sSup>
                  </m:oMath>
                </a14:m>
                <a:r>
                  <a:rPr/>
                  <a:t>m in distance, or </a:t>
                </a:r>
                <a14:m>
                  <m:oMath xmlns:m="http://schemas.openxmlformats.org/officeDocument/2006/math">
                    <m:sSup>
                      <m:e>
                        <m:r>
                          <m:t>10</m:t>
                        </m:r>
                      </m:e>
                      <m:sup>
                        <m:r>
                          <m:t>21</m:t>
                        </m:r>
                      </m:sup>
                    </m:sSup>
                  </m:oMath>
                </a14:m>
                <a:r>
                  <a:rPr/>
                  <a:t>m</a:t>
                </a:r>
                <a14:m>
                  <m:oMath xmlns:m="http://schemas.openxmlformats.org/officeDocument/2006/math">
                    <m:sSup>
                      <m:e>
                        <m:r>
                          <m:t>​</m:t>
                        </m:r>
                      </m:e>
                      <m:sup>
                        <m:r>
                          <m:t>3</m:t>
                        </m:r>
                      </m:sup>
                    </m:sSup>
                  </m:oMath>
                </a14:m>
                <a:r>
                  <a:rPr/>
                  <a:t> in volume.</a:t>
                </a:r>
              </a:p>
              <a:p>
                <a:pPr lvl="0"/>
                <a:r>
                  <a:rPr/>
                  <a:t>Relative to their size, stars are the most isolated structures in the universe.</a:t>
                </a:r>
              </a:p>
              <a:p>
                <a:pPr lvl="0"/>
                <a:r>
                  <a:rPr/>
                  <a:t>If stars were grains of sand (~1 mm), they would be ~10 km apart!</a:t>
                </a:r>
              </a:p>
              <a:p>
                <a:pPr lvl="0"/>
                <a:r>
                  <a:rPr/>
                  <a:t>However, we find them in clusters and binaries - what explains this? (more on this later)</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Look at the night sky, what do we see?</a:t>
            </a:r>
          </a:p>
        </p:txBody>
      </p:sp>
      <p:sp>
        <p:nvSpPr>
          <p:cNvPr id="4" name="Text Placeholder 3"/>
          <p:cNvSpPr>
            <a:spLocks noGrp="1"/>
          </p:cNvSpPr>
          <p:nvPr>
            <p:ph idx="2" sz="half" type="body"/>
          </p:nvPr>
        </p:nvSpPr>
        <p:spPr/>
        <p:txBody>
          <a:bodyPr/>
          <a:lstStyle/>
          <a:p>
            <a:pPr lvl="0" indent="0" marL="0">
              <a:buNone/>
            </a:pPr>
            <a:r>
              <a:rPr/>
              <a:t>Let’s start with some simple observations of the night sky…</a:t>
            </a:r>
          </a:p>
          <a:p>
            <a:pPr lvl="0" indent="0" marL="0">
              <a:buNone/>
            </a:pPr>
            <a:r>
              <a:rPr/>
              <a:t>“Look at the night sky, what do we see?”</a:t>
            </a:r>
          </a:p>
          <a:p>
            <a:pPr lvl="0" indent="0" marL="0">
              <a:buNone/>
            </a:pPr>
            <a:r>
              <a:rPr/>
              <a:t>Here in Scotland, the answer to this questions is likely ‘clouds’, but if you are curious to know what is beyond those clouds, you can check out Stellarium (you can download it or you can use the </a:t>
            </a:r>
            <a:r>
              <a:rPr>
                <a:hlinkClick r:id="rId2"/>
              </a:rPr>
              <a:t>web version</a:t>
            </a:r>
            <a:r>
              <a:rPr/>
              <a:t>).</a:t>
            </a:r>
          </a:p>
          <a:p>
            <a:pPr lvl="0" indent="0" marL="0">
              <a:buNone/>
            </a:pPr>
            <a:r>
              <a:rPr/>
              <a:t>All that glitters is not (only) stars!</a:t>
            </a:r>
          </a:p>
        </p:txBody>
      </p:sp>
      <p:pic>
        <p:nvPicPr>
          <p:cNvPr descr="img/Stellarium_full.png" id="0" name="Picture 1"/>
          <p:cNvPicPr>
            <a:picLocks noGrp="1" noChangeAspect="1"/>
          </p:cNvPicPr>
          <p:nvPr/>
        </p:nvPicPr>
        <p:blipFill>
          <a:blip r:embed="rId3"/>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 An example of the night sky view taken from Stellarium</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How bright are stars?</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If we try to answer this question based on our observations, we have to keep in mind that the apparent brightness of a light source will vary depending on its distance from the observer. The brightenss we observe is therefore not an </a:t>
                </a:r>
                <a:r>
                  <a:rPr i="1"/>
                  <a:t>intrinsic</a:t>
                </a:r>
                <a:r>
                  <a:rPr/>
                  <a:t> property of the stars, as it depends on the distance between the observer and the stars.</a:t>
                </a:r>
              </a:p>
              <a:p>
                <a:pPr lvl="0" indent="0" marL="0">
                  <a:buNone/>
                </a:pPr>
                <a:r>
                  <a:rPr/>
                  <a:t>This is the reason why we need to differentiate between the </a:t>
                </a:r>
                <a:r>
                  <a:rPr i="1"/>
                  <a:t>apparent brightness</a:t>
                </a:r>
                <a:r>
                  <a:rPr/>
                  <a:t> of a star and its </a:t>
                </a:r>
                <a:r>
                  <a:rPr i="1"/>
                  <a:t>luminosity</a:t>
                </a:r>
                <a:r>
                  <a:rPr/>
                  <a:t>.</a:t>
                </a:r>
              </a:p>
              <a:p>
                <a:pPr lvl="0" indent="0" marL="0">
                  <a:spcBef>
                    <a:spcPts val="3000"/>
                  </a:spcBef>
                  <a:buNone/>
                </a:pPr>
                <a:r>
                  <a:rPr b="1"/>
                  <a:t>Apparent brightness and luminosity</a:t>
                </a:r>
              </a:p>
              <a:p>
                <a:pPr lvl="0" indent="0" marL="0">
                  <a:buNone/>
                </a:pPr>
                <a:r>
                  <a:rPr/>
                  <a:t>The </a:t>
                </a:r>
                <a:r>
                  <a:rPr b="1"/>
                  <a:t>apparent brightness</a:t>
                </a:r>
                <a:r>
                  <a:rPr/>
                  <a:t>, </a:t>
                </a:r>
                <a14:m>
                  <m:oMath xmlns:m="http://schemas.openxmlformats.org/officeDocument/2006/math">
                    <m:r>
                      <m:t>F</m:t>
                    </m:r>
                  </m:oMath>
                </a14:m>
                <a:r>
                  <a:rPr/>
                  <a:t>, also referred to as the </a:t>
                </a:r>
                <a:r>
                  <a:rPr i="1"/>
                  <a:t>radiant flux</a:t>
                </a:r>
                <a:r>
                  <a:rPr/>
                  <a:t> or </a:t>
                </a:r>
                <a:r>
                  <a:rPr i="1"/>
                  <a:t>power flux</a:t>
                </a:r>
                <a:r>
                  <a:rPr/>
                  <a:t>, is the total amount of energy emitted by a star, per unit time, crossing an unit area (units [</a:t>
                </a:r>
                <a14:m>
                  <m:oMath xmlns:m="http://schemas.openxmlformats.org/officeDocument/2006/math">
                    <m:sSup>
                      <m:e>
                        <m:r>
                          <m:rPr>
                            <m:sty m:val="p"/>
                          </m:rPr>
                          <m:t>W</m:t>
                        </m:r>
                        <m:r>
                          <m:rPr>
                            <m:sty m:val="p"/>
                          </m:rPr>
                          <m:t>/</m:t>
                        </m:r>
                        <m:r>
                          <m:rPr>
                            <m:sty m:val="p"/>
                          </m:rPr>
                          <m:t>m</m:t>
                        </m:r>
                      </m:e>
                      <m:sup>
                        <m:r>
                          <m:t>2</m:t>
                        </m:r>
                      </m:sup>
                    </m:sSup>
                  </m:oMath>
                </a14:m>
                <a:r>
                  <a:rPr/>
                  <a:t>]). It is </a:t>
                </a:r>
                <a:r>
                  <a:rPr i="1"/>
                  <a:t>not</a:t>
                </a:r>
                <a:r>
                  <a:rPr/>
                  <a:t> an intrinsic property of a star, because it depends on the distance from the star.</a:t>
                </a:r>
              </a:p>
              <a:p>
                <a:pPr lvl="0" indent="0" marL="0">
                  <a:buNone/>
                </a:pPr>
                <a:r>
                  <a:rPr/>
                  <a:t>Figure 13 can give you a better understanding of that. Each square represents an unit area. The lightbulb, like a star, radiates equally in every direction (i.e. isotropically). The ‘rays’ coming out of the light source represent the flux. The farther the position of the observer is from the source, the less flux the observer, in one unit area, will receive. The relationship between the power flux, </a:t>
                </a:r>
                <a14:m>
                  <m:oMath xmlns:m="http://schemas.openxmlformats.org/officeDocument/2006/math">
                    <m:r>
                      <m:t>F</m:t>
                    </m:r>
                  </m:oMath>
                </a14:m>
                <a:r>
                  <a:rPr/>
                  <a:t>, and the distance to the source, </a:t>
                </a:r>
                <a14:m>
                  <m:oMath xmlns:m="http://schemas.openxmlformats.org/officeDocument/2006/math">
                    <m:r>
                      <m:t>r</m:t>
                    </m:r>
                  </m:oMath>
                </a14:m>
                <a:r>
                  <a:rPr/>
                  <a:t>, is given by the inverse square law:</a:t>
                </a:r>
              </a:p>
              <a:p>
                <a:pPr lvl="0" indent="0" marL="0">
                  <a:buNone/>
                </a:pPr>
                <a14:m>
                  <m:oMathPara xmlns:m="http://schemas.openxmlformats.org/officeDocument/2006/math">
                    <m:oMathParaPr>
                      <m:jc m:val="center"/>
                    </m:oMathParaPr>
                    <m:oMath>
                      <m:r>
                        <m:t>F</m:t>
                      </m:r>
                      <m:r>
                        <m:rPr>
                          <m:sty m:val="p"/>
                        </m:rPr>
                        <m:t>∝</m:t>
                      </m:r>
                      <m:f>
                        <m:fPr>
                          <m:type m:val="bar"/>
                        </m:fPr>
                        <m:num>
                          <m:r>
                            <m:t>1</m:t>
                          </m:r>
                        </m:num>
                        <m:den>
                          <m:sSup>
                            <m:e>
                              <m:r>
                                <m:t>r</m:t>
                              </m:r>
                            </m:e>
                            <m:sup>
                              <m:r>
                                <m:t>2</m:t>
                              </m:r>
                            </m:sup>
                          </m:sSup>
                        </m:den>
                      </m:f>
                      <m:r>
                        <m:rPr>
                          <m:sty m:val="p"/>
                        </m:rPr>
                        <m:t>.</m:t>
                      </m:r>
                    </m:oMath>
                  </m:oMathPara>
                </a14:m>
              </a:p>
              <a:p>
                <a:pPr lvl="0" indent="0" marL="0">
                  <a:buNone/>
                </a:pPr>
                <a:r>
                  <a:rPr/>
                  <a:t>Since the light source radiates isotropically (even though the figure below shows only a portion of the rays), the power flux </a:t>
                </a:r>
                <a14:m>
                  <m:oMath xmlns:m="http://schemas.openxmlformats.org/officeDocument/2006/math">
                    <m:r>
                      <m:t>F</m:t>
                    </m:r>
                  </m:oMath>
                </a14:m>
                <a:r>
                  <a:rPr/>
                  <a:t> is equal across all parts of the sphere at a given distance.</a:t>
                </a:r>
              </a:p>
            </p:txBody>
          </p:sp>
        </mc:Choice>
      </mc:AlternateContent>
      <p:pic>
        <p:nvPicPr>
          <p:cNvPr descr="img/inverse_square_law.png" id="0" name="Picture 1"/>
          <p:cNvPicPr>
            <a:picLocks noGrp="1" noChangeAspect="1"/>
          </p:cNvPicPr>
          <p:nvPr/>
        </p:nvPicPr>
        <p:blipFill>
          <a:blip r:embed="rId2"/>
          <a:stretch>
            <a:fillRect/>
          </a:stretch>
        </p:blipFill>
        <p:spPr bwMode="auto">
          <a:xfrm>
            <a:off x="3568700" y="4445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13: Inverse square law of the radiant flux of a light source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a:t>
                </a:r>
                <a:r>
                  <a:rPr b="1"/>
                  <a:t>Luminosity</a:t>
                </a:r>
                <a:r>
                  <a:rPr/>
                  <a:t> of a star, </a:t>
                </a:r>
                <a14:m>
                  <m:oMath xmlns:m="http://schemas.openxmlformats.org/officeDocument/2006/math">
                    <m:r>
                      <m:t>L</m:t>
                    </m:r>
                  </m:oMath>
                </a14:m>
                <a:r>
                  <a:rPr/>
                  <a:t>, measured in Watts (W) or equivalently Joules per second (J/s), is its energy output per unit time. The luminosity is the </a:t>
                </a:r>
                <a:r>
                  <a:rPr i="1"/>
                  <a:t>total</a:t>
                </a:r>
                <a:r>
                  <a:rPr/>
                  <a:t> energy radiated in all the directions in an unit time and it does not depend on the distance from the observer: it is an </a:t>
                </a:r>
                <a:r>
                  <a:rPr i="1"/>
                  <a:t>intrinsic</a:t>
                </a:r>
                <a:r>
                  <a:rPr/>
                  <a:t> property of the star.</a:t>
                </a:r>
              </a:p>
              <a:p>
                <a:pPr lvl="0" indent="0" marL="0">
                  <a:buNone/>
                </a:pPr>
                <a:r>
                  <a:rPr/>
                  <a:t>How are these two quantities related?</a:t>
                </a:r>
              </a:p>
              <a:p>
                <a:pPr lvl="0" indent="0" marL="0">
                  <a:buNone/>
                </a:pPr>
                <a:r>
                  <a:rPr/>
                  <a:t>Imagine a sphere of radius </a:t>
                </a:r>
                <a14:m>
                  <m:oMath xmlns:m="http://schemas.openxmlformats.org/officeDocument/2006/math">
                    <m:r>
                      <m:t>r</m:t>
                    </m:r>
                  </m:oMath>
                </a14:m>
                <a:r>
                  <a:rPr/>
                  <a:t> centered on a star, which is isotropically radiating. We saw that the luminosity (energy output per unit time) does not depend upon the distance, but the radiant flux </a:t>
                </a:r>
                <a14:m>
                  <m:oMath xmlns:m="http://schemas.openxmlformats.org/officeDocument/2006/math">
                    <m:r>
                      <m:t>F</m:t>
                    </m:r>
                  </m:oMath>
                </a14:m>
                <a:r>
                  <a:rPr/>
                  <a:t> does. To find the power flux </a:t>
                </a:r>
                <a14:m>
                  <m:oMath xmlns:m="http://schemas.openxmlformats.org/officeDocument/2006/math">
                    <m:r>
                      <m:t>F</m:t>
                    </m:r>
                  </m:oMath>
                </a14:m>
                <a:r>
                  <a:rPr/>
                  <a:t>, we need to divide the luminosity equally over the area of the sphere, </a:t>
                </a:r>
                <a14:m>
                  <m:oMath xmlns:m="http://schemas.openxmlformats.org/officeDocument/2006/math">
                    <m:r>
                      <m:t>4</m:t>
                    </m:r>
                    <m:r>
                      <m:t>π</m:t>
                    </m:r>
                    <m:sSup>
                      <m:e>
                        <m:r>
                          <m:t>r</m:t>
                        </m:r>
                      </m:e>
                      <m:sup>
                        <m:r>
                          <m:t>2</m:t>
                        </m:r>
                      </m:sup>
                    </m:sSup>
                  </m:oMath>
                </a14:m>
                <a:r>
                  <a:rPr/>
                  <a:t>. Therefore</a:t>
                </a:r>
              </a:p>
              <a:p>
                <a:pPr lvl="0" indent="0" marL="0">
                  <a:buNone/>
                </a:pPr>
                <a14:m>
                  <m:oMathPara xmlns:m="http://schemas.openxmlformats.org/officeDocument/2006/math">
                    <m:oMathParaPr>
                      <m:jc m:val="center"/>
                    </m:oMathParaPr>
                    <m:oMath>
                      <m:r>
                        <m:t>F</m:t>
                      </m:r>
                      <m:r>
                        <m:rPr>
                          <m:sty m:val="p"/>
                        </m:rPr>
                        <m:t>=</m:t>
                      </m:r>
                      <m:f>
                        <m:fPr>
                          <m:type m:val="bar"/>
                        </m:fPr>
                        <m:num>
                          <m:r>
                            <m:t>L</m:t>
                          </m:r>
                        </m:num>
                        <m:den>
                          <m:r>
                            <m:t>4</m:t>
                          </m:r>
                          <m:r>
                            <m:t>π</m:t>
                          </m:r>
                          <m:sSup>
                            <m:e>
                              <m:r>
                                <m:t>r</m:t>
                              </m:r>
                            </m:e>
                            <m:sup>
                              <m:r>
                                <m:t>2</m:t>
                              </m:r>
                            </m:sup>
                          </m:sSup>
                        </m:den>
                      </m:f>
                      <m:r>
                        <m:t>  </m:t>
                      </m:r>
                      <m:d>
                        <m:dPr>
                          <m:begChr m:val="("/>
                          <m:endChr m:val=")"/>
                          <m:sepChr m:val=""/>
                          <m:grow/>
                        </m:dPr>
                        <m:e>
                          <m:r>
                            <m:t>1</m:t>
                          </m:r>
                        </m:e>
                      </m:d>
                    </m:oMath>
                  </m:oMathPara>
                </a14:m>
              </a:p>
              <a:p>
                <a:pPr lvl="0" indent="0" marL="0">
                  <a:buNone/>
                </a:pPr>
                <a:r>
                  <a:rPr/>
                  <a:t>The apparent brightness depends on the luminosity and on the distance of the observer from the star. From Equation 1, you can see how two stars of equal luminosity, located at different distances from Earth, would have different apparent brightness.</a:t>
                </a:r>
              </a:p>
              <a:p>
                <a:pPr lvl="0" indent="0" marL="0">
                  <a:buNone/>
                </a:pPr>
                <a:r>
                  <a:rPr i="1"/>
                  <a:t>Photometry</a:t>
                </a:r>
                <a:r>
                  <a:rPr/>
                  <a:t> is the measurement of the quantity of light from a star, i.e. the flux of energy per unit time, per unit area, that we receive at Earth.</a:t>
                </a:r>
              </a:p>
              <a:p>
                <a:pPr lvl="0" indent="0" marL="0">
                  <a:buNone/>
                </a:pPr>
                <a:r>
                  <a:rPr/>
                  <a:t>For a particular star, if we know the luminosity (</a:t>
                </a:r>
                <a14:m>
                  <m:oMath xmlns:m="http://schemas.openxmlformats.org/officeDocument/2006/math">
                    <m:r>
                      <m:t>L</m:t>
                    </m:r>
                  </m:oMath>
                </a14:m>
                <a:r>
                  <a:rPr/>
                  <a:t>) of the star and its distance from Earth (</a:t>
                </a:r>
                <a14:m>
                  <m:oMath xmlns:m="http://schemas.openxmlformats.org/officeDocument/2006/math">
                    <m:r>
                      <m:t>r</m:t>
                    </m:r>
                  </m:oMath>
                </a14:m>
                <a:r>
                  <a:rPr/>
                  <a:t>), we can calculate the radiant flux using Equation 1.</a:t>
                </a:r>
              </a:p>
              <a:p>
                <a:pPr lvl="0" indent="0" marL="0">
                  <a:spcBef>
                    <a:spcPts val="3000"/>
                  </a:spcBef>
                  <a:buNone/>
                </a:pPr>
                <a:r>
                  <a:rPr b="1"/>
                  <a:t>The Sun’s luminosity</a:t>
                </a:r>
              </a:p>
              <a:p>
                <a:pPr lvl="0" indent="0" marL="0">
                  <a:buNone/>
                </a:pPr>
                <a:r>
                  <a:rPr/>
                  <a:t>For our Sun, we have:</a:t>
                </a:r>
              </a:p>
              <a:p>
                <a:pPr lvl="0" indent="0" marL="0">
                  <a:buNone/>
                </a:pPr>
                <a14:m>
                  <m:oMath xmlns:m="http://schemas.openxmlformats.org/officeDocument/2006/math">
                    <m:sSub>
                      <m:e>
                        <m:r>
                          <m:t>F</m:t>
                        </m:r>
                      </m:e>
                      <m:sub>
                        <m:r>
                          <m:rPr>
                            <m:sty m:val="p"/>
                          </m:rPr>
                          <m:t>⊙</m:t>
                        </m:r>
                      </m:sub>
                    </m:sSub>
                    <m:r>
                      <m:rPr>
                        <m:sty m:val="p"/>
                      </m:rPr>
                      <m:t>=</m:t>
                    </m:r>
                    <m:r>
                      <m:t>1361</m:t>
                    </m:r>
                    <m:r>
                      <m:t> </m:t>
                    </m:r>
                    <m:r>
                      <m:rPr>
                        <m:sty m:val="p"/>
                      </m:rPr>
                      <m:t>W</m:t>
                    </m:r>
                    <m:r>
                      <m:rPr>
                        <m:sty m:val="p"/>
                      </m:rPr>
                      <m:t>/</m:t>
                    </m:r>
                    <m:sSup>
                      <m:e>
                        <m:r>
                          <m:rPr>
                            <m:sty m:val="p"/>
                          </m:rPr>
                          <m:t>m</m:t>
                        </m:r>
                      </m:e>
                      <m:sup>
                        <m:r>
                          <m:rPr>
                            <m:sty m:val="p"/>
                          </m:rPr>
                          <m:t>2</m:t>
                        </m:r>
                      </m:sup>
                    </m:sSup>
                  </m:oMath>
                </a14:m>
                <a:r>
                  <a:rPr/>
                  <a:t> (The “Solar Constant”, or “Solar irradiance”, sometimes indicated with the symbol </a:t>
                </a:r>
                <a14:m>
                  <m:oMath xmlns:m="http://schemas.openxmlformats.org/officeDocument/2006/math">
                    <m:sSub>
                      <m:e>
                        <m:r>
                          <m:t>S</m:t>
                        </m:r>
                      </m:e>
                      <m:sub>
                        <m:r>
                          <m:rPr>
                            <m:sty m:val="p"/>
                          </m:rPr>
                          <m:t>⊙</m:t>
                        </m:r>
                      </m:sub>
                    </m:sSub>
                  </m:oMath>
                </a14:m>
                <a:r>
                  <a:rPr/>
                  <a:t> in textbooks), and</a:t>
                </a:r>
              </a:p>
              <a:p>
                <a:pPr lvl="0" indent="0" marL="0">
                  <a:buNone/>
                </a:pPr>
                <a14:m>
                  <m:oMath xmlns:m="http://schemas.openxmlformats.org/officeDocument/2006/math">
                    <m:r>
                      <m:t>r</m:t>
                    </m:r>
                    <m:r>
                      <m:rPr>
                        <m:sty m:val="p"/>
                      </m:rPr>
                      <m:t>=</m:t>
                    </m:r>
                    <m:r>
                      <m:t>1</m:t>
                    </m:r>
                    <m:r>
                      <m:t> </m:t>
                    </m:r>
                    <m:r>
                      <m:rPr>
                        <m:sty m:val="p"/>
                      </m:rPr>
                      <m:t>a</m:t>
                    </m:r>
                    <m:r>
                      <m:rPr>
                        <m:sty m:val="p"/>
                      </m:rPr>
                      <m:t>.</m:t>
                    </m:r>
                    <m:r>
                      <m:rPr>
                        <m:sty m:val="p"/>
                      </m:rPr>
                      <m:t>u</m:t>
                    </m:r>
                    <m:r>
                      <m:rPr>
                        <m:sty m:val="p"/>
                      </m:rPr>
                      <m:t>.</m:t>
                    </m:r>
                    <m:r>
                      <m:rPr>
                        <m:sty m:val="p"/>
                      </m:rPr>
                      <m:t>≈</m:t>
                    </m:r>
                    <m:r>
                      <m:t>1.5</m:t>
                    </m:r>
                    <m:r>
                      <m:rPr>
                        <m:sty m:val="p"/>
                      </m:rPr>
                      <m:t>×</m:t>
                    </m:r>
                    <m:sSup>
                      <m:e>
                        <m:r>
                          <m:t>10</m:t>
                        </m:r>
                      </m:e>
                      <m:sup>
                        <m:r>
                          <m:t>11</m:t>
                        </m:r>
                      </m:sup>
                    </m:sSup>
                    <m:r>
                      <m:rPr>
                        <m:sty m:val="p"/>
                      </m:rPr>
                      <m:t>m</m:t>
                    </m:r>
                  </m:oMath>
                </a14:m>
                <a:r>
                  <a:rPr/>
                  <a:t>.</a:t>
                </a:r>
              </a:p>
              <a:p>
                <a:pPr lvl="0" indent="0" marL="0">
                  <a:buNone/>
                </a:pPr>
                <a:r>
                  <a:rPr/>
                  <a:t>Therefore, using Equation 1:</a:t>
                </a:r>
              </a:p>
              <a:p>
                <a:pPr lvl="0" indent="0" marL="0">
                  <a:buNone/>
                </a:pPr>
                <a14:m>
                  <m:oMath xmlns:m="http://schemas.openxmlformats.org/officeDocument/2006/math">
                    <m:sSub>
                      <m:e>
                        <m:r>
                          <m:t>L</m:t>
                        </m:r>
                      </m:e>
                      <m:sub>
                        <m:r>
                          <m:rPr>
                            <m:sty m:val="p"/>
                          </m:rPr>
                          <m:t>⊙</m:t>
                        </m:r>
                      </m:sub>
                    </m:sSub>
                    <m:r>
                      <m:rPr>
                        <m:sty m:val="p"/>
                      </m:rPr>
                      <m:t>=</m:t>
                    </m:r>
                    <m:r>
                      <m:t>4</m:t>
                    </m:r>
                    <m:r>
                      <m:t>π</m:t>
                    </m:r>
                    <m:sSup>
                      <m:e>
                        <m:r>
                          <m:t>r</m:t>
                        </m:r>
                      </m:e>
                      <m:sup>
                        <m:r>
                          <m:t>2</m:t>
                        </m:r>
                      </m:sup>
                    </m:sSup>
                    <m:r>
                      <m:t>F</m:t>
                    </m:r>
                    <m:r>
                      <m:rPr>
                        <m:sty m:val="p"/>
                      </m:rPr>
                      <m:t>=</m:t>
                    </m:r>
                    <m:r>
                      <m:t>3.8275</m:t>
                    </m:r>
                    <m:r>
                      <m:rPr>
                        <m:sty m:val="p"/>
                      </m:rPr>
                      <m:t>×</m:t>
                    </m:r>
                    <m:sSup>
                      <m:e>
                        <m:r>
                          <m:t>10</m:t>
                        </m:r>
                      </m:e>
                      <m:sup>
                        <m:r>
                          <m:t>26</m:t>
                        </m:r>
                      </m:sup>
                    </m:sSup>
                    <m:r>
                      <m:t> </m:t>
                    </m:r>
                    <m:r>
                      <m:rPr>
                        <m:sty m:val="p"/>
                      </m:rPr>
                      <m:t>W</m:t>
                    </m:r>
                  </m:oMath>
                </a14:m>
              </a:p>
              <a:p>
                <a:pPr lvl="0" indent="0" marL="0">
                  <a:buNone/>
                </a:pPr>
                <a:r>
                  <a:rPr/>
                  <a:t>For other stars there is a large range of luminosities:</a:t>
                </a:r>
              </a:p>
              <a:p>
                <a:pPr lvl="0" indent="0" marL="0">
                  <a:buNone/>
                </a:pPr>
                <a14:m>
                  <m:oMath xmlns:m="http://schemas.openxmlformats.org/officeDocument/2006/math">
                    <m:sSup>
                      <m:e>
                        <m:r>
                          <m:t>10</m:t>
                        </m:r>
                      </m:e>
                      <m:sup>
                        <m:r>
                          <m:rPr>
                            <m:sty m:val="p"/>
                          </m:rPr>
                          <m:t>−</m:t>
                        </m:r>
                        <m:r>
                          <m:t>4</m:t>
                        </m:r>
                      </m:sup>
                    </m:sSup>
                    <m:r>
                      <m:t> </m:t>
                    </m:r>
                    <m:sSub>
                      <m:e>
                        <m:r>
                          <m:t>L</m:t>
                        </m:r>
                      </m:e>
                      <m:sub>
                        <m:r>
                          <m:rPr>
                            <m:sty m:val="p"/>
                          </m:rPr>
                          <m:t>⊙</m:t>
                        </m:r>
                      </m:sub>
                    </m:sSub>
                    <m:r>
                      <m:rPr>
                        <m:sty m:val="p"/>
                      </m:rPr>
                      <m:t>&lt;</m:t>
                    </m:r>
                    <m:r>
                      <m:t>L</m:t>
                    </m:r>
                    <m:r>
                      <m:rPr>
                        <m:sty m:val="p"/>
                      </m:rPr>
                      <m:t>&lt;</m:t>
                    </m:r>
                    <m:sSup>
                      <m:e>
                        <m:r>
                          <m:t>10</m:t>
                        </m:r>
                      </m:e>
                      <m:sup>
                        <m:r>
                          <m:t>6</m:t>
                        </m:r>
                      </m:sup>
                    </m:sSup>
                    <m:r>
                      <m:t> </m:t>
                    </m:r>
                    <m:sSub>
                      <m:e>
                        <m:r>
                          <m:t>L</m:t>
                        </m:r>
                      </m:e>
                      <m:sub>
                        <m:r>
                          <m:rPr>
                            <m:sty m:val="p"/>
                          </m:rPr>
                          <m:t>⊙</m:t>
                        </m:r>
                      </m:sub>
                    </m:sSub>
                  </m:oMath>
                </a14:m>
              </a:p>
              <a:p>
                <a:pPr lvl="0" indent="0" marL="0">
                  <a:buNone/>
                </a:pPr>
                <a:r>
                  <a:rPr/>
                  <a:t>If we think of the least luminous star as a 100W incandescent lightbulb, this huge range tells us that the most luminous star would be like the entire world’s power output.</a:t>
                </a:r>
              </a:p>
              <a:p>
                <a:pPr lvl="0" indent="0" marL="0">
                  <a:buNone/>
                </a:pPr>
                <a:r>
                  <a:rPr/>
                  <a:t>Why is there this very large range? We will answer this question in the next lectures.</a:t>
                </a:r>
              </a:p>
              <a:p>
                <a:pPr lvl="0" indent="0" marL="0">
                  <a:spcBef>
                    <a:spcPts val="3000"/>
                  </a:spcBef>
                  <a:buNone/>
                </a:pPr>
                <a:r>
                  <a:rPr b="1"/>
                  <a:t>‘Spot the mistake’ question:</a:t>
                </a:r>
              </a:p>
              <a:p>
                <a:pPr lvl="0" indent="0" marL="0">
                  <a:buNone/>
                </a:pPr>
                <a:r>
                  <a:rPr/>
                  <a:t>What would the apparent brightness be for a star like the Sun at a distance of 10 pc?</a:t>
                </a:r>
              </a:p>
              <a:p>
                <a:pPr lvl="0" indent="0" marL="0">
                  <a:buNone/>
                </a:pPr>
                <a:r>
                  <a:rPr/>
                  <a:t>Something does not seem to make sense in the answer below, why?</a:t>
                </a:r>
              </a:p>
              <a:p>
                <a:pPr lvl="0" indent="0">
                  <a:buNone/>
                </a:pPr>
                <a:r>
                  <a:rPr i="1">
                    <a:solidFill>
                      <a:srgbClr val="60A0B0"/>
                    </a:solidFill>
                    <a:latin typeface="Courier"/>
                  </a:rPr>
                  <a:t># This is the version containing a mistake</a:t>
                </a:r>
                <a:br/>
                <a:r>
                  <a:rPr b="1">
                    <a:solidFill>
                      <a:srgbClr val="008000"/>
                    </a:solidFill>
                    <a:latin typeface="Courier"/>
                  </a:rPr>
                  <a:t>import</a:t>
                </a:r>
                <a:r>
                  <a:rPr>
                    <a:latin typeface="Courier"/>
                  </a:rPr>
                  <a:t> math</a:t>
                </a:r>
                <a:br/>
                <a:r>
                  <a:rPr b="1">
                    <a:solidFill>
                      <a:srgbClr val="008000"/>
                    </a:solidFill>
                    <a:latin typeface="Courier"/>
                  </a:rPr>
                  <a:t>import</a:t>
                </a:r>
                <a:r>
                  <a:rPr>
                    <a:latin typeface="Courier"/>
                  </a:rPr>
                  <a:t> numpy </a:t>
                </a:r>
                <a:r>
                  <a:rPr b="1">
                    <a:solidFill>
                      <a:srgbClr val="008000"/>
                    </a:solidFill>
                    <a:latin typeface="Courier"/>
                  </a:rPr>
                  <a:t>as</a:t>
                </a:r>
                <a:r>
                  <a:rPr>
                    <a:latin typeface="Courier"/>
                  </a:rPr>
                  <a:t> np</a:t>
                </a:r>
                <a:br/>
                <a:r>
                  <a:rPr>
                    <a:latin typeface="Courier"/>
                  </a:rPr>
                  <a:t>L </a:t>
                </a:r>
                <a:r>
                  <a:rPr>
                    <a:solidFill>
                      <a:srgbClr val="666666"/>
                    </a:solidFill>
                    <a:latin typeface="Courier"/>
                  </a:rPr>
                  <a:t>=</a:t>
                </a:r>
                <a:r>
                  <a:rPr>
                    <a:latin typeface="Courier"/>
                  </a:rPr>
                  <a:t> </a:t>
                </a:r>
                <a:r>
                  <a:rPr>
                    <a:solidFill>
                      <a:srgbClr val="40A070"/>
                    </a:solidFill>
                    <a:latin typeface="Courier"/>
                  </a:rPr>
                  <a:t>3.8275E26</a:t>
                </a:r>
                <a:r>
                  <a:rPr>
                    <a:latin typeface="Courier"/>
                  </a:rPr>
                  <a:t> </a:t>
                </a:r>
                <a:r>
                  <a:rPr i="1">
                    <a:solidFill>
                      <a:srgbClr val="60A0B0"/>
                    </a:solidFill>
                    <a:latin typeface="Courier"/>
                  </a:rPr>
                  <a:t># W</a:t>
                </a:r>
                <a:br/>
                <a:r>
                  <a:rPr>
                    <a:latin typeface="Courier"/>
                  </a:rPr>
                  <a:t>r </a:t>
                </a:r>
                <a:r>
                  <a:rPr>
                    <a:solidFill>
                      <a:srgbClr val="666666"/>
                    </a:solidFill>
                    <a:latin typeface="Courier"/>
                  </a:rPr>
                  <a:t>=</a:t>
                </a:r>
                <a:r>
                  <a:rPr>
                    <a:latin typeface="Courier"/>
                  </a:rPr>
                  <a:t> </a:t>
                </a:r>
                <a:r>
                  <a:rPr>
                    <a:solidFill>
                      <a:srgbClr val="40A070"/>
                    </a:solidFill>
                    <a:latin typeface="Courier"/>
                  </a:rPr>
                  <a:t>10</a:t>
                </a:r>
                <a:r>
                  <a:rPr>
                    <a:latin typeface="Courier"/>
                  </a:rPr>
                  <a:t> </a:t>
                </a:r>
                <a:r>
                  <a:rPr i="1">
                    <a:solidFill>
                      <a:srgbClr val="60A0B0"/>
                    </a:solidFill>
                    <a:latin typeface="Courier"/>
                  </a:rPr>
                  <a:t>#pc</a:t>
                </a:r>
                <a:br/>
                <a:r>
                  <a:rPr>
                    <a:latin typeface="Courier"/>
                  </a:rPr>
                  <a:t>F </a:t>
                </a:r>
                <a:r>
                  <a:rPr>
                    <a:solidFill>
                      <a:srgbClr val="666666"/>
                    </a:solidFill>
                    <a:latin typeface="Courier"/>
                  </a:rPr>
                  <a:t>=</a:t>
                </a:r>
                <a:r>
                  <a:rPr>
                    <a:latin typeface="Courier"/>
                  </a:rPr>
                  <a:t> L</a:t>
                </a:r>
                <a:r>
                  <a:rPr>
                    <a:solidFill>
                      <a:srgbClr val="666666"/>
                    </a:solidFill>
                    <a:latin typeface="Courier"/>
                  </a:rPr>
                  <a:t>/</a:t>
                </a:r>
                <a:r>
                  <a:rPr>
                    <a:latin typeface="Courier"/>
                  </a:rPr>
                  <a:t>(</a:t>
                </a:r>
                <a:r>
                  <a:rPr>
                    <a:solidFill>
                      <a:srgbClr val="40A070"/>
                    </a:solidFill>
                    <a:latin typeface="Courier"/>
                  </a:rPr>
                  <a:t>4</a:t>
                </a:r>
                <a:r>
                  <a:rPr>
                    <a:solidFill>
                      <a:srgbClr val="666666"/>
                    </a:solidFill>
                    <a:latin typeface="Courier"/>
                  </a:rPr>
                  <a:t>*</a:t>
                </a:r>
                <a:r>
                  <a:rPr>
                    <a:latin typeface="Courier"/>
                  </a:rPr>
                  <a:t>np.pi</a:t>
                </a:r>
                <a:r>
                  <a:rPr>
                    <a:solidFill>
                      <a:srgbClr val="666666"/>
                    </a:solidFill>
                    <a:latin typeface="Courier"/>
                  </a:rPr>
                  <a:t>*</a:t>
                </a:r>
                <a:r>
                  <a:rPr>
                    <a:latin typeface="Courier"/>
                  </a:rPr>
                  <a:t>r</a:t>
                </a:r>
                <a:r>
                  <a:rPr>
                    <a:solidFill>
                      <a:srgbClr val="666666"/>
                    </a:solidFill>
                    <a:latin typeface="Courier"/>
                  </a:rPr>
                  <a:t>**</a:t>
                </a:r>
                <a:r>
                  <a:rPr>
                    <a:solidFill>
                      <a:srgbClr val="40A070"/>
                    </a:solidFill>
                    <a:latin typeface="Courier"/>
                  </a:rPr>
                  <a:t>2</a:t>
                </a:r>
                <a:r>
                  <a:rPr>
                    <a:latin typeface="Courier"/>
                  </a:rPr>
                  <a:t>) </a:t>
                </a:r>
                <a:r>
                  <a:rPr i="1">
                    <a:solidFill>
                      <a:srgbClr val="60A0B0"/>
                    </a:solidFill>
                    <a:latin typeface="Courier"/>
                  </a:rPr>
                  <a:t># W/m^2</a:t>
                </a:r>
                <a:br/>
                <a:r>
                  <a:rPr>
                    <a:solidFill>
                      <a:srgbClr val="008000"/>
                    </a:solidFill>
                    <a:latin typeface="Courier"/>
                  </a:rPr>
                  <a:t>print</a:t>
                </a:r>
                <a:r>
                  <a:rPr>
                    <a:latin typeface="Courier"/>
                  </a:rPr>
                  <a:t>(</a:t>
                </a:r>
                <a:r>
                  <a:rPr>
                    <a:solidFill>
                      <a:srgbClr val="BB6688"/>
                    </a:solidFill>
                    <a:latin typeface="Courier"/>
                  </a:rPr>
                  <a:t>f'Solar luminosity: L = </a:t>
                </a:r>
                <a:r>
                  <a:rPr>
                    <a:solidFill>
                      <a:srgbClr val="4070A0"/>
                    </a:solidFill>
                    <a:latin typeface="Courier"/>
                  </a:rPr>
                  <a:t>{</a:t>
                </a:r>
                <a:r>
                  <a:rPr>
                    <a:latin typeface="Courier"/>
                  </a:rPr>
                  <a:t>L</a:t>
                </a:r>
                <a:r>
                  <a:rPr>
                    <a:solidFill>
                      <a:srgbClr val="4070A0"/>
                    </a:solidFill>
                    <a:latin typeface="Courier"/>
                  </a:rPr>
                  <a:t>}</a:t>
                </a:r>
                <a:r>
                  <a:rPr>
                    <a:solidFill>
                      <a:srgbClr val="BB6688"/>
                    </a:solidFill>
                    <a:latin typeface="Courier"/>
                  </a:rPr>
                  <a:t> W'</a:t>
                </a:r>
                <a:r>
                  <a:rPr>
                    <a:latin typeface="Courier"/>
                  </a:rPr>
                  <a:t>)</a:t>
                </a:r>
                <a:br/>
                <a:r>
                  <a:rPr>
                    <a:solidFill>
                      <a:srgbClr val="008000"/>
                    </a:solidFill>
                    <a:latin typeface="Courier"/>
                  </a:rPr>
                  <a:t>print</a:t>
                </a:r>
                <a:r>
                  <a:rPr>
                    <a:latin typeface="Courier"/>
                  </a:rPr>
                  <a:t>(</a:t>
                </a:r>
                <a:r>
                  <a:rPr>
                    <a:solidFill>
                      <a:srgbClr val="BB6688"/>
                    </a:solidFill>
                    <a:latin typeface="Courier"/>
                  </a:rPr>
                  <a:t>f'Distance: r = </a:t>
                </a:r>
                <a:r>
                  <a:rPr>
                    <a:solidFill>
                      <a:srgbClr val="4070A0"/>
                    </a:solidFill>
                    <a:latin typeface="Courier"/>
                  </a:rPr>
                  <a:t>{</a:t>
                </a:r>
                <a:r>
                  <a:rPr>
                    <a:latin typeface="Courier"/>
                  </a:rPr>
                  <a:t>r</a:t>
                </a:r>
                <a:r>
                  <a:rPr>
                    <a:solidFill>
                      <a:srgbClr val="4070A0"/>
                    </a:solidFill>
                    <a:latin typeface="Courier"/>
                  </a:rPr>
                  <a:t>}</a:t>
                </a:r>
                <a:r>
                  <a:rPr>
                    <a:solidFill>
                      <a:srgbClr val="BB6688"/>
                    </a:solidFill>
                    <a:latin typeface="Courier"/>
                  </a:rPr>
                  <a:t> pc'</a:t>
                </a:r>
                <a:r>
                  <a:rPr>
                    <a:latin typeface="Courier"/>
                  </a:rPr>
                  <a:t>)</a:t>
                </a:r>
                <a:br/>
                <a:r>
                  <a:rPr>
                    <a:solidFill>
                      <a:srgbClr val="008000"/>
                    </a:solidFill>
                    <a:latin typeface="Courier"/>
                  </a:rPr>
                  <a:t>print</a:t>
                </a:r>
                <a:r>
                  <a:rPr>
                    <a:latin typeface="Courier"/>
                  </a:rPr>
                  <a:t>(</a:t>
                </a:r>
                <a:r>
                  <a:rPr>
                    <a:solidFill>
                      <a:srgbClr val="BB6688"/>
                    </a:solidFill>
                    <a:latin typeface="Courier"/>
                  </a:rPr>
                  <a:t>f'Apparent brightness of the Sun at 10 parsec: F = L/(4*pi*r^2) = </a:t>
                </a:r>
                <a:r>
                  <a:rPr>
                    <a:solidFill>
                      <a:srgbClr val="4070A0"/>
                    </a:solidFill>
                    <a:latin typeface="Courier"/>
                  </a:rPr>
                  <a:t>{</a:t>
                </a:r>
                <a:r>
                  <a:rPr>
                    <a:latin typeface="Courier"/>
                  </a:rPr>
                  <a:t>F</a:t>
                </a:r>
                <a:r>
                  <a:rPr>
                    <a:solidFill>
                      <a:srgbClr val="4070A0"/>
                    </a:solidFill>
                    <a:latin typeface="Courier"/>
                  </a:rPr>
                  <a:t>:1.4e}</a:t>
                </a:r>
                <a:r>
                  <a:rPr>
                    <a:solidFill>
                      <a:srgbClr val="BB6688"/>
                    </a:solidFill>
                    <a:latin typeface="Courier"/>
                  </a:rPr>
                  <a:t> W/m/m'</a:t>
                </a:r>
                <a:r>
                  <a:rPr>
                    <a:latin typeface="Courier"/>
                  </a:rPr>
                  <a:t>)</a:t>
                </a:r>
              </a:p>
              <a:p>
                <a:pPr lvl="0" indent="0" marL="0">
                  <a:buNone/>
                </a:pPr>
                <a:r>
                  <a:rPr/>
                  <a:t>Solar luminosity: L = 3.8275e+26 W</a:t>
                </a:r>
              </a:p>
              <a:p>
                <a:pPr lvl="0" indent="0" marL="0">
                  <a:buNone/>
                </a:pPr>
                <a:r>
                  <a:rPr/>
                  <a:t>Distance: r = 10 pc</a:t>
                </a:r>
              </a:p>
              <a:p>
                <a:pPr lvl="0" indent="0" marL="0">
                  <a:buNone/>
                </a:pPr>
                <a:r>
                  <a:rPr/>
                  <a:t>Apparent brightness of the Sun at 10 parsec: </a:t>
                </a:r>
                <a14:m>
                  <m:oMath xmlns:m="http://schemas.openxmlformats.org/officeDocument/2006/math">
                    <m:r>
                      <m:t>F</m:t>
                    </m:r>
                    <m:r>
                      <m:rPr>
                        <m:sty m:val="p"/>
                      </m:rPr>
                      <m:t>=</m:t>
                    </m:r>
                    <m:f>
                      <m:fPr>
                        <m:type m:val="bar"/>
                      </m:fPr>
                      <m:num>
                        <m:r>
                          <m:t>L</m:t>
                        </m:r>
                      </m:num>
                      <m:den>
                        <m:r>
                          <m:t>4</m:t>
                        </m:r>
                        <m:r>
                          <m:t>π</m:t>
                        </m:r>
                        <m:sSup>
                          <m:e>
                            <m:r>
                              <m:t>r</m:t>
                            </m:r>
                          </m:e>
                          <m:sup>
                            <m:r>
                              <m:t>2</m:t>
                            </m:r>
                          </m:sup>
                        </m:sSup>
                      </m:den>
                    </m:f>
                    <m:r>
                      <m:rPr>
                        <m:sty m:val="p"/>
                      </m:rPr>
                      <m:t>=</m:t>
                    </m:r>
                    <m:r>
                      <m:t>3.0458</m:t>
                    </m:r>
                    <m:r>
                      <m:rPr>
                        <m:sty m:val="p"/>
                      </m:rPr>
                      <m:t>×</m:t>
                    </m:r>
                    <m:sSup>
                      <m:e>
                        <m:r>
                          <m:t>10</m:t>
                        </m:r>
                      </m:e>
                      <m:sup>
                        <m:r>
                          <m:t>23</m:t>
                        </m:r>
                      </m:sup>
                    </m:sSup>
                    <m:r>
                      <m:t>W</m:t>
                    </m:r>
                    <m:r>
                      <m:rPr>
                        <m:sty m:val="p"/>
                      </m:rPr>
                      <m:t>/</m:t>
                    </m:r>
                    <m:sSup>
                      <m:e>
                        <m:r>
                          <m:t>m</m:t>
                        </m:r>
                      </m:e>
                      <m:sup>
                        <m:r>
                          <m:t>2</m:t>
                        </m:r>
                      </m:sup>
                    </m:sSup>
                  </m:oMath>
                </a14:m>
              </a:p>
              <a:p>
                <a:pPr lvl="0" indent="0" marL="0">
                  <a:buNone/>
                </a:pPr>
                <a:r>
                  <a:rPr/>
                  <a:t>Does this make sense?</a:t>
                </a:r>
              </a:p>
              <a:p>
                <a:pPr lvl="0" indent="0" marL="1270000">
                  <a:buNone/>
                </a:pPr>
                <a:r>
                  <a:rPr sz="2000" b="1"/>
                  <a:t>Hints</a:t>
                </a:r>
              </a:p>
              <a:p>
                <a:pPr lvl="0" indent="0" marL="1270000">
                  <a:buNone/>
                </a:pPr>
                <a:r>
                  <a:rPr sz="2000"/>
                  <a:t>Hint 1</a:t>
                </a:r>
              </a:p>
              <a:p>
                <a:pPr lvl="0" indent="0" marL="1270000">
                  <a:buNone/>
                </a:pPr>
                <a:r>
                  <a:rPr sz="2000"/>
                  <a:t>Compare this apparent brightness obtained below with the value of the power flux used (the Solar constant) in the previous example. What is wrong?</a:t>
                </a:r>
              </a:p>
              <a:p>
                <a:pPr lvl="0" indent="0" marL="1270000">
                  <a:buNone/>
                </a:pPr>
                <a:r>
                  <a:rPr sz="2000"/>
                  <a:t>Hint 2</a:t>
                </a:r>
              </a:p>
              <a:p>
                <a:pPr lvl="0" indent="0" marL="1270000">
                  <a:buNone/>
                </a:pPr>
                <a:r>
                  <a:rPr sz="2000"/>
                  <a:t>Do a ‘sanity check’ of the units in the quantities used above. Does it seem correct?</a:t>
                </a:r>
              </a:p>
              <a:p>
                <a:pPr lvl="0" indent="0" marL="0">
                  <a:buNone/>
                </a:pPr>
                <a:r>
                  <a:rPr/>
                  <a:t>Solution</a:t>
                </a:r>
              </a:p>
              <a:p>
                <a:pPr lvl="0" indent="0" marL="0">
                  <a:buNone/>
                </a:pPr>
                <a:r>
                  <a:rPr/>
                  <a:t>If we compare this value obtained for the apparent brightness, </a:t>
                </a:r>
                <a14:m>
                  <m:oMath xmlns:m="http://schemas.openxmlformats.org/officeDocument/2006/math">
                    <m:r>
                      <m:t>F</m:t>
                    </m:r>
                    <m:r>
                      <m:rPr>
                        <m:sty m:val="p"/>
                      </m:rPr>
                      <m:t>=</m:t>
                    </m:r>
                    <m:r>
                      <m:t>3.046</m:t>
                    </m:r>
                    <m:r>
                      <m:rPr>
                        <m:sty m:val="p"/>
                      </m:rPr>
                      <m:t>×</m:t>
                    </m:r>
                    <m:sSup>
                      <m:e>
                        <m:r>
                          <m:t>10</m:t>
                        </m:r>
                      </m:e>
                      <m:sup>
                        <m:r>
                          <m:t>23</m:t>
                        </m:r>
                      </m:sup>
                    </m:sSup>
                    <m:sSup>
                      <m:e>
                        <m:r>
                          <m:rPr>
                            <m:sty m:val="p"/>
                          </m:rPr>
                          <m:t>W</m:t>
                        </m:r>
                        <m:r>
                          <m:rPr>
                            <m:sty m:val="p"/>
                          </m:rPr>
                          <m:t>/</m:t>
                        </m:r>
                        <m:r>
                          <m:rPr>
                            <m:sty m:val="p"/>
                          </m:rPr>
                          <m:t>m</m:t>
                        </m:r>
                      </m:e>
                      <m:sup>
                        <m:r>
                          <m:t>2</m:t>
                        </m:r>
                      </m:sup>
                    </m:sSup>
                  </m:oMath>
                </a14:m>
                <a:r>
                  <a:rPr/>
                  <a:t>, with the Solar constant used in the previous example, </a:t>
                </a:r>
                <a14:m>
                  <m:oMath xmlns:m="http://schemas.openxmlformats.org/officeDocument/2006/math">
                    <m:sSub>
                      <m:e>
                        <m:r>
                          <m:t>F</m:t>
                        </m:r>
                      </m:e>
                      <m:sub>
                        <m:r>
                          <m:rPr>
                            <m:sty m:val="p"/>
                          </m:rPr>
                          <m:t>⊙</m:t>
                        </m:r>
                      </m:sub>
                    </m:sSub>
                    <m:r>
                      <m:rPr>
                        <m:sty m:val="p"/>
                      </m:rPr>
                      <m:t>=</m:t>
                    </m:r>
                    <m:r>
                      <m:t>1361</m:t>
                    </m:r>
                    <m:sSup>
                      <m:e>
                        <m:r>
                          <m:rPr>
                            <m:sty m:val="p"/>
                          </m:rPr>
                          <m:t>W</m:t>
                        </m:r>
                        <m:r>
                          <m:rPr>
                            <m:sty m:val="p"/>
                          </m:rPr>
                          <m:t>/</m:t>
                        </m:r>
                        <m:r>
                          <m:rPr>
                            <m:sty m:val="p"/>
                          </m:rPr>
                          <m:t>m</m:t>
                        </m:r>
                      </m:e>
                      <m:sup>
                        <m:r>
                          <m:t>2</m:t>
                        </m:r>
                      </m:sup>
                    </m:sSup>
                  </m:oMath>
                </a14:m>
                <a:r>
                  <a:rPr/>
                  <a:t>, we can immediately notice that something is wrong by just looking at the extreme difference in the orders of magnitude. If we are observing the Sun from a further position of 10pc instead of 1au, we cannot expect it to appear brighter!</a:t>
                </a:r>
              </a:p>
              <a:p>
                <a:pPr lvl="0" indent="0" marL="0">
                  <a:buNone/>
                </a:pPr>
                <a:r>
                  <a:rPr i="1"/>
                  <a:t>‘Sanity check’</a:t>
                </a:r>
                <a:r>
                  <a:rPr/>
                  <a:t>: Let’s check the units of the quantities given above, replacing them in Equation 1:</a:t>
                </a:r>
              </a:p>
              <a:p>
                <a:pPr lvl="0" indent="0" marL="0">
                  <a:buNone/>
                </a:pPr>
                <a14:m>
                  <m:oMathPara xmlns:m="http://schemas.openxmlformats.org/officeDocument/2006/math">
                    <m:oMathParaPr>
                      <m:jc m:val="center"/>
                    </m:oMathParaPr>
                    <m:oMath>
                      <m:r>
                        <m:t>F</m:t>
                      </m:r>
                      <m:r>
                        <m:rPr>
                          <m:sty m:val="p"/>
                        </m:rPr>
                        <m:t>=</m:t>
                      </m:r>
                      <m:f>
                        <m:fPr>
                          <m:type m:val="bar"/>
                        </m:fPr>
                        <m:num>
                          <m:r>
                            <m:t>L</m:t>
                          </m:r>
                        </m:num>
                        <m:den>
                          <m:r>
                            <m:t>4</m:t>
                          </m:r>
                          <m:r>
                            <m:t>π</m:t>
                          </m:r>
                          <m:sSup>
                            <m:e>
                              <m:r>
                                <m:t>r</m:t>
                              </m:r>
                            </m:e>
                            <m:sup>
                              <m:r>
                                <m:t>2</m:t>
                              </m:r>
                            </m:sup>
                          </m:sSup>
                        </m:den>
                      </m:f>
                      <m:r>
                        <m:rPr>
                          <m:sty m:val="p"/>
                        </m:rPr>
                        <m:t>⟹</m:t>
                      </m:r>
                      <m:d>
                        <m:dPr>
                          <m:begChr m:val="["/>
                          <m:endChr m:val="]"/>
                          <m:sepChr m:val=""/>
                          <m:grow/>
                        </m:dPr>
                        <m:e>
                          <m:r>
                            <m:t>W</m:t>
                          </m:r>
                          <m:r>
                            <m:rPr>
                              <m:sty m:val="p"/>
                            </m:rPr>
                            <m:t>/</m:t>
                          </m:r>
                          <m:sSup>
                            <m:e>
                              <m:r>
                                <m:t>m</m:t>
                              </m:r>
                            </m:e>
                            <m:sup>
                              <m:r>
                                <m:t>2</m:t>
                              </m:r>
                            </m:sup>
                          </m:sSup>
                        </m:e>
                      </m:d>
                      <m:r>
                        <m:rPr>
                          <m:sty m:val="p"/>
                        </m:rPr>
                        <m:t>=</m:t>
                      </m:r>
                      <m:f>
                        <m:fPr>
                          <m:type m:val="bar"/>
                        </m:fPr>
                        <m:num>
                          <m:d>
                            <m:dPr>
                              <m:begChr m:val="["/>
                              <m:endChr m:val="]"/>
                              <m:sepChr m:val=""/>
                              <m:grow/>
                            </m:dPr>
                            <m:e>
                              <m:r>
                                <m:t>W</m:t>
                              </m:r>
                            </m:e>
                          </m:d>
                        </m:num>
                        <m:den>
                          <m:sSup>
                            <m:e>
                              <m:d>
                                <m:dPr>
                                  <m:begChr m:val="["/>
                                  <m:endChr m:val="]"/>
                                  <m:sepChr m:val=""/>
                                  <m:grow/>
                                </m:dPr>
                                <m:e>
                                  <m:r>
                                    <m:t>p</m:t>
                                  </m:r>
                                  <m:r>
                                    <m:t>c</m:t>
                                  </m:r>
                                </m:e>
                              </m:d>
                            </m:e>
                            <m:sup>
                              <m:r>
                                <m:t>2</m:t>
                              </m:r>
                            </m:sup>
                          </m:sSup>
                        </m:den>
                      </m:f>
                    </m:oMath>
                  </m:oMathPara>
                </a14:m>
              </a:p>
              <a:p>
                <a:pPr lvl="0" indent="0" marL="0">
                  <a:buNone/>
                </a:pPr>
                <a:r>
                  <a:rPr/>
                  <a:t>. This does not return an identity since </a:t>
                </a:r>
                <a14:m>
                  <m:oMath xmlns:m="http://schemas.openxmlformats.org/officeDocument/2006/math">
                    <m:d>
                      <m:dPr>
                        <m:begChr m:val="["/>
                        <m:endChr m:val="]"/>
                        <m:sepChr m:val=""/>
                        <m:grow/>
                      </m:dPr>
                      <m:e>
                        <m:r>
                          <m:t>m</m:t>
                        </m:r>
                      </m:e>
                    </m:d>
                    <m:r>
                      <m:rPr>
                        <m:sty m:val="p"/>
                      </m:rPr>
                      <m:t>≠</m:t>
                    </m:r>
                    <m:d>
                      <m:dPr>
                        <m:begChr m:val="["/>
                        <m:endChr m:val="]"/>
                        <m:sepChr m:val=""/>
                        <m:grow/>
                      </m:dPr>
                      <m:e>
                        <m:r>
                          <m:t>p</m:t>
                        </m:r>
                        <m:r>
                          <m:t>c</m:t>
                        </m:r>
                      </m:e>
                    </m:d>
                  </m:oMath>
                </a14:m>
                <a:r>
                  <a:rPr/>
                  <a:t>, so now we know where made a mistake, by just checking the units!</a:t>
                </a:r>
              </a:p>
              <a:p>
                <a:pPr lvl="0" indent="0" marL="0">
                  <a:buNone/>
                </a:pPr>
                <a:r>
                  <a:rPr/>
                  <a:t>To calculate the value of the flux correctly, you need to convert the distance from parsecs to meters, because the flux should be written in units of [</a:t>
                </a:r>
                <a14:m>
                  <m:oMath xmlns:m="http://schemas.openxmlformats.org/officeDocument/2006/math">
                    <m:r>
                      <m:t>W</m:t>
                    </m:r>
                    <m:r>
                      <m:rPr>
                        <m:sty m:val="p"/>
                      </m:rPr>
                      <m:t>/</m:t>
                    </m:r>
                    <m:sSup>
                      <m:e>
                        <m:r>
                          <m:t>m</m:t>
                        </m:r>
                      </m:e>
                      <m:sup>
                        <m:r>
                          <m:t>2</m:t>
                        </m:r>
                      </m:sup>
                    </m:sSup>
                  </m:oMath>
                </a14:m>
                <a:r>
                  <a:rPr/>
                  <a:t>]!</a:t>
                </a:r>
              </a:p>
              <a:p>
                <a:pPr lvl="0" indent="0" marL="0">
                  <a:buNone/>
                </a:pPr>
                <a:r>
                  <a:rPr/>
                  <a:t>The correct answer is:</a:t>
                </a:r>
              </a:p>
              <a:p>
                <a:pPr lvl="0" indent="0">
                  <a:buNone/>
                </a:pPr>
                <a:r>
                  <a:rPr i="1">
                    <a:solidFill>
                      <a:srgbClr val="60A0B0"/>
                    </a:solidFill>
                    <a:latin typeface="Courier"/>
                  </a:rPr>
                  <a:t># Correct version</a:t>
                </a:r>
                <a:br/>
                <a:r>
                  <a:rPr b="1">
                    <a:solidFill>
                      <a:srgbClr val="008000"/>
                    </a:solidFill>
                    <a:latin typeface="Courier"/>
                  </a:rPr>
                  <a:t>import</a:t>
                </a:r>
                <a:r>
                  <a:rPr>
                    <a:latin typeface="Courier"/>
                  </a:rPr>
                  <a:t> scipy</a:t>
                </a:r>
                <a:br/>
                <a:r>
                  <a:rPr b="1">
                    <a:solidFill>
                      <a:srgbClr val="008000"/>
                    </a:solidFill>
                    <a:latin typeface="Courier"/>
                  </a:rPr>
                  <a:t>from</a:t>
                </a:r>
                <a:r>
                  <a:rPr>
                    <a:latin typeface="Courier"/>
                  </a:rPr>
                  <a:t> scipy.constants </a:t>
                </a:r>
                <a:r>
                  <a:rPr b="1">
                    <a:solidFill>
                      <a:srgbClr val="008000"/>
                    </a:solidFill>
                    <a:latin typeface="Courier"/>
                  </a:rPr>
                  <a:t>import</a:t>
                </a:r>
                <a:r>
                  <a:rPr>
                    <a:latin typeface="Courier"/>
                  </a:rPr>
                  <a:t> pi, parsec</a:t>
                </a:r>
                <a:br/>
                <a:r>
                  <a:rPr>
                    <a:latin typeface="Courier"/>
                  </a:rPr>
                  <a:t>L </a:t>
                </a:r>
                <a:r>
                  <a:rPr>
                    <a:solidFill>
                      <a:srgbClr val="666666"/>
                    </a:solidFill>
                    <a:latin typeface="Courier"/>
                  </a:rPr>
                  <a:t>=</a:t>
                </a:r>
                <a:r>
                  <a:rPr>
                    <a:latin typeface="Courier"/>
                  </a:rPr>
                  <a:t> </a:t>
                </a:r>
                <a:r>
                  <a:rPr>
                    <a:solidFill>
                      <a:srgbClr val="40A070"/>
                    </a:solidFill>
                    <a:latin typeface="Courier"/>
                  </a:rPr>
                  <a:t>3.8275E26</a:t>
                </a:r>
                <a:r>
                  <a:rPr>
                    <a:latin typeface="Courier"/>
                  </a:rPr>
                  <a:t> </a:t>
                </a:r>
                <a:r>
                  <a:rPr i="1">
                    <a:solidFill>
                      <a:srgbClr val="60A0B0"/>
                    </a:solidFill>
                    <a:latin typeface="Courier"/>
                  </a:rPr>
                  <a:t># W</a:t>
                </a:r>
                <a:br/>
                <a:r>
                  <a:rPr>
                    <a:latin typeface="Courier"/>
                  </a:rPr>
                  <a:t>r </a:t>
                </a:r>
                <a:r>
                  <a:rPr>
                    <a:solidFill>
                      <a:srgbClr val="666666"/>
                    </a:solidFill>
                    <a:latin typeface="Courier"/>
                  </a:rPr>
                  <a:t>=</a:t>
                </a:r>
                <a:r>
                  <a:rPr>
                    <a:latin typeface="Courier"/>
                  </a:rPr>
                  <a:t> </a:t>
                </a:r>
                <a:r>
                  <a:rPr>
                    <a:solidFill>
                      <a:srgbClr val="40A070"/>
                    </a:solidFill>
                    <a:latin typeface="Courier"/>
                  </a:rPr>
                  <a:t>10</a:t>
                </a:r>
                <a:r>
                  <a:rPr>
                    <a:solidFill>
                      <a:srgbClr val="666666"/>
                    </a:solidFill>
                    <a:latin typeface="Courier"/>
                  </a:rPr>
                  <a:t>*</a:t>
                </a:r>
                <a:r>
                  <a:rPr>
                    <a:latin typeface="Courier"/>
                  </a:rPr>
                  <a:t>parsec </a:t>
                </a:r>
                <a:r>
                  <a:rPr i="1">
                    <a:solidFill>
                      <a:srgbClr val="60A0B0"/>
                    </a:solidFill>
                    <a:latin typeface="Courier"/>
                  </a:rPr>
                  <a:t>#m</a:t>
                </a:r>
                <a:br/>
                <a:r>
                  <a:rPr>
                    <a:latin typeface="Courier"/>
                  </a:rPr>
                  <a:t>F </a:t>
                </a:r>
                <a:r>
                  <a:rPr>
                    <a:solidFill>
                      <a:srgbClr val="666666"/>
                    </a:solidFill>
                    <a:latin typeface="Courier"/>
                  </a:rPr>
                  <a:t>=</a:t>
                </a:r>
                <a:r>
                  <a:rPr>
                    <a:latin typeface="Courier"/>
                  </a:rPr>
                  <a:t> L</a:t>
                </a:r>
                <a:r>
                  <a:rPr>
                    <a:solidFill>
                      <a:srgbClr val="666666"/>
                    </a:solidFill>
                    <a:latin typeface="Courier"/>
                  </a:rPr>
                  <a:t>/</a:t>
                </a:r>
                <a:r>
                  <a:rPr>
                    <a:latin typeface="Courier"/>
                  </a:rPr>
                  <a:t>(</a:t>
                </a:r>
                <a:r>
                  <a:rPr>
                    <a:solidFill>
                      <a:srgbClr val="40A070"/>
                    </a:solidFill>
                    <a:latin typeface="Courier"/>
                  </a:rPr>
                  <a:t>4</a:t>
                </a:r>
                <a:r>
                  <a:rPr>
                    <a:solidFill>
                      <a:srgbClr val="666666"/>
                    </a:solidFill>
                    <a:latin typeface="Courier"/>
                  </a:rPr>
                  <a:t>*</a:t>
                </a:r>
                <a:r>
                  <a:rPr>
                    <a:latin typeface="Courier"/>
                  </a:rPr>
                  <a:t>pi</a:t>
                </a:r>
                <a:r>
                  <a:rPr>
                    <a:solidFill>
                      <a:srgbClr val="666666"/>
                    </a:solidFill>
                    <a:latin typeface="Courier"/>
                  </a:rPr>
                  <a:t>*</a:t>
                </a:r>
                <a:r>
                  <a:rPr>
                    <a:latin typeface="Courier"/>
                  </a:rPr>
                  <a:t>r</a:t>
                </a:r>
                <a:r>
                  <a:rPr>
                    <a:solidFill>
                      <a:srgbClr val="666666"/>
                    </a:solidFill>
                    <a:latin typeface="Courier"/>
                  </a:rPr>
                  <a:t>**</a:t>
                </a:r>
                <a:r>
                  <a:rPr>
                    <a:solidFill>
                      <a:srgbClr val="40A070"/>
                    </a:solidFill>
                    <a:latin typeface="Courier"/>
                  </a:rPr>
                  <a:t>2</a:t>
                </a:r>
                <a:r>
                  <a:rPr>
                    <a:latin typeface="Courier"/>
                  </a:rPr>
                  <a:t>)</a:t>
                </a:r>
                <a:br/>
                <a:r>
                  <a:rPr>
                    <a:solidFill>
                      <a:srgbClr val="008000"/>
                    </a:solidFill>
                    <a:latin typeface="Courier"/>
                  </a:rPr>
                  <a:t>print</a:t>
                </a:r>
                <a:r>
                  <a:rPr>
                    <a:latin typeface="Courier"/>
                  </a:rPr>
                  <a:t>(</a:t>
                </a:r>
                <a:r>
                  <a:rPr>
                    <a:solidFill>
                      <a:srgbClr val="BB6688"/>
                    </a:solidFill>
                    <a:latin typeface="Courier"/>
                  </a:rPr>
                  <a:t>f'Solar luminosity: L = </a:t>
                </a:r>
                <a:r>
                  <a:rPr>
                    <a:solidFill>
                      <a:srgbClr val="4070A0"/>
                    </a:solidFill>
                    <a:latin typeface="Courier"/>
                  </a:rPr>
                  <a:t>{</a:t>
                </a:r>
                <a:r>
                  <a:rPr>
                    <a:latin typeface="Courier"/>
                  </a:rPr>
                  <a:t>L</a:t>
                </a:r>
                <a:r>
                  <a:rPr>
                    <a:solidFill>
                      <a:srgbClr val="4070A0"/>
                    </a:solidFill>
                    <a:latin typeface="Courier"/>
                  </a:rPr>
                  <a:t>}</a:t>
                </a:r>
                <a:r>
                  <a:rPr>
                    <a:solidFill>
                      <a:srgbClr val="BB6688"/>
                    </a:solidFill>
                    <a:latin typeface="Courier"/>
                  </a:rPr>
                  <a:t> W'</a:t>
                </a:r>
                <a:r>
                  <a:rPr>
                    <a:latin typeface="Courier"/>
                  </a:rPr>
                  <a:t>)</a:t>
                </a:r>
                <a:br/>
                <a:r>
                  <a:rPr>
                    <a:solidFill>
                      <a:srgbClr val="008000"/>
                    </a:solidFill>
                    <a:latin typeface="Courier"/>
                  </a:rPr>
                  <a:t>print</a:t>
                </a:r>
                <a:r>
                  <a:rPr>
                    <a:latin typeface="Courier"/>
                  </a:rPr>
                  <a:t>(</a:t>
                </a:r>
                <a:r>
                  <a:rPr>
                    <a:solidFill>
                      <a:srgbClr val="BB6688"/>
                    </a:solidFill>
                    <a:latin typeface="Courier"/>
                  </a:rPr>
                  <a:t>f'Distance: r = </a:t>
                </a:r>
                <a:r>
                  <a:rPr>
                    <a:solidFill>
                      <a:srgbClr val="4070A0"/>
                    </a:solidFill>
                    <a:latin typeface="Courier"/>
                  </a:rPr>
                  <a:t>{</a:t>
                </a:r>
                <a:r>
                  <a:rPr>
                    <a:latin typeface="Courier"/>
                  </a:rPr>
                  <a:t>r</a:t>
                </a:r>
                <a:r>
                  <a:rPr>
                    <a:solidFill>
                      <a:srgbClr val="4070A0"/>
                    </a:solidFill>
                    <a:latin typeface="Courier"/>
                  </a:rPr>
                  <a:t>}</a:t>
                </a:r>
                <a:r>
                  <a:rPr>
                    <a:solidFill>
                      <a:srgbClr val="BB6688"/>
                    </a:solidFill>
                    <a:latin typeface="Courier"/>
                  </a:rPr>
                  <a:t> pc'</a:t>
                </a:r>
                <a:r>
                  <a:rPr>
                    <a:latin typeface="Courier"/>
                  </a:rPr>
                  <a:t>)</a:t>
                </a:r>
                <a:br/>
                <a:r>
                  <a:rPr>
                    <a:solidFill>
                      <a:srgbClr val="008000"/>
                    </a:solidFill>
                    <a:latin typeface="Courier"/>
                  </a:rPr>
                  <a:t>print</a:t>
                </a:r>
                <a:r>
                  <a:rPr>
                    <a:latin typeface="Courier"/>
                  </a:rPr>
                  <a:t>(</a:t>
                </a:r>
                <a:r>
                  <a:rPr>
                    <a:solidFill>
                      <a:srgbClr val="BB6688"/>
                    </a:solidFill>
                    <a:latin typeface="Courier"/>
                  </a:rPr>
                  <a:t>f'Apparent brightness of the Sun at 10 parsec: F = L/(4*pi*r^2) = </a:t>
                </a:r>
                <a:r>
                  <a:rPr>
                    <a:solidFill>
                      <a:srgbClr val="4070A0"/>
                    </a:solidFill>
                    <a:latin typeface="Courier"/>
                  </a:rPr>
                  <a:t>{</a:t>
                </a:r>
                <a:r>
                  <a:rPr>
                    <a:latin typeface="Courier"/>
                  </a:rPr>
                  <a:t>F</a:t>
                </a:r>
                <a:r>
                  <a:rPr>
                    <a:solidFill>
                      <a:srgbClr val="4070A0"/>
                    </a:solidFill>
                    <a:latin typeface="Courier"/>
                  </a:rPr>
                  <a:t>:1.4e}</a:t>
                </a:r>
                <a:r>
                  <a:rPr>
                    <a:solidFill>
                      <a:srgbClr val="BB6688"/>
                    </a:solidFill>
                    <a:latin typeface="Courier"/>
                  </a:rPr>
                  <a:t> W/m/m'</a:t>
                </a:r>
                <a:r>
                  <a:rPr>
                    <a:latin typeface="Courier"/>
                  </a:rPr>
                  <a:t>)</a:t>
                </a:r>
              </a:p>
              <a:p>
                <a:pPr lvl="0" indent="0" marL="0">
                  <a:buNone/>
                </a:pPr>
                <a:r>
                  <a:rPr/>
                  <a:t>Solar luminosity: L = 3.8275e+26 W</a:t>
                </a:r>
              </a:p>
              <a:p>
                <a:pPr lvl="0" indent="0" marL="0">
                  <a:buNone/>
                </a:pPr>
                <a:r>
                  <a:rPr/>
                  <a:t>Distance: r = 10 pc = 3.0857e+17 m</a:t>
                </a:r>
              </a:p>
              <a:p>
                <a:pPr lvl="0" indent="0" marL="0">
                  <a:buNone/>
                </a:pPr>
                <a:r>
                  <a:rPr/>
                  <a:t>Apparent brightness of the Sun at 10 parsec: </a:t>
                </a:r>
                <a14:m>
                  <m:oMath xmlns:m="http://schemas.openxmlformats.org/officeDocument/2006/math">
                    <m:r>
                      <m:t>F</m:t>
                    </m:r>
                    <m:r>
                      <m:rPr>
                        <m:sty m:val="p"/>
                      </m:rPr>
                      <m:t>=</m:t>
                    </m:r>
                    <m:f>
                      <m:fPr>
                        <m:type m:val="bar"/>
                      </m:fPr>
                      <m:num>
                        <m:r>
                          <m:t>L</m:t>
                        </m:r>
                      </m:num>
                      <m:den>
                        <m:r>
                          <m:t>4</m:t>
                        </m:r>
                        <m:r>
                          <m:t>π</m:t>
                        </m:r>
                        <m:sSup>
                          <m:e>
                            <m:r>
                              <m:t>r</m:t>
                            </m:r>
                          </m:e>
                          <m:sup>
                            <m:r>
                              <m:t>2</m:t>
                            </m:r>
                          </m:sup>
                        </m:sSup>
                      </m:den>
                    </m:f>
                    <m:r>
                      <m:rPr>
                        <m:sty m:val="p"/>
                      </m:rPr>
                      <m:t>=</m:t>
                    </m:r>
                    <m:r>
                      <m:t>3.1989</m:t>
                    </m:r>
                    <m:r>
                      <m:rPr>
                        <m:sty m:val="p"/>
                      </m:rPr>
                      <m:t>×</m:t>
                    </m:r>
                    <m:sSup>
                      <m:e>
                        <m:r>
                          <m:t>10</m:t>
                        </m:r>
                      </m:e>
                      <m:sup>
                        <m:r>
                          <m:rPr>
                            <m:sty m:val="p"/>
                          </m:rPr>
                          <m:t>−</m:t>
                        </m:r>
                        <m:r>
                          <m:t>10</m:t>
                        </m:r>
                      </m:sup>
                    </m:sSup>
                    <m:r>
                      <m:t>W</m:t>
                    </m:r>
                    <m:r>
                      <m:rPr>
                        <m:sty m:val="p"/>
                      </m:rPr>
                      <m:t>/</m:t>
                    </m:r>
                    <m:sSup>
                      <m:e>
                        <m:r>
                          <m:t>m</m:t>
                        </m:r>
                      </m:e>
                      <m:sup>
                        <m:r>
                          <m:t>2</m:t>
                        </m:r>
                      </m:sup>
                    </m:sSup>
                  </m:oMath>
                </a14:m>
                <a:r>
                  <a:rPr/>
                  <a:t>.</a:t>
                </a:r>
              </a:p>
              <a:p>
                <a:pPr lvl="0" indent="0" marL="1270000">
                  <a:buNone/>
                </a:pPr>
                <a:r>
                  <a:rPr sz="2000" b="1"/>
                  <a:t>Sanity checks</a:t>
                </a:r>
              </a:p>
              <a:p>
                <a:pPr lvl="0" indent="0" marL="1270000">
                  <a:buNone/>
                </a:pPr>
                <a:r>
                  <a:rPr sz="2000"/>
                  <a:t>Always be careful about the units used or units conversions!</a:t>
                </a:r>
              </a:p>
              <a:p>
                <a:pPr lvl="0" indent="0" marL="1270000">
                  <a:buNone/>
                </a:pPr>
                <a:r>
                  <a:rPr sz="2000"/>
                  <a:t>Get the habit of doing ‘sanity checks’: check the dimensional analysis and units when you use or derive formulas. This will help you spot some mistakes quickly and it is incredibly useful to rederive some formulas sometime.</a:t>
                </a:r>
              </a:p>
              <a:p>
                <a:pPr lvl="0" indent="0" marL="0">
                  <a:buNone/>
                </a:pPr>
                <a:r>
                  <a:rPr/>
                  <a:t>In Equation 1 for instance, we know that the apparent brightness </a:t>
                </a:r>
                <a14:m>
                  <m:oMath xmlns:m="http://schemas.openxmlformats.org/officeDocument/2006/math">
                    <m:r>
                      <m:t>F</m:t>
                    </m:r>
                  </m:oMath>
                </a14:m>
                <a:r>
                  <a:rPr/>
                  <a:t> has units of [W/m </a:t>
                </a:r>
                <a14:m>
                  <m:oMath xmlns:m="http://schemas.openxmlformats.org/officeDocument/2006/math">
                    <m:sSup>
                      <m:e>
                        <m:r>
                          <m:t>​</m:t>
                        </m:r>
                      </m:e>
                      <m:sup>
                        <m:r>
                          <m:t>2</m:t>
                        </m:r>
                      </m:sup>
                    </m:sSup>
                  </m:oMath>
                </a14:m>
                <a:r>
                  <a:rPr/>
                  <a:t>] and that the luminosity </a:t>
                </a:r>
                <a14:m>
                  <m:oMath xmlns:m="http://schemas.openxmlformats.org/officeDocument/2006/math">
                    <m:r>
                      <m:t>L</m:t>
                    </m:r>
                  </m:oMath>
                </a14:m>
                <a:r>
                  <a:rPr/>
                  <a:t> has units of [W]. Writing the units of each side of the equation, we see that: </a:t>
                </a:r>
                <a14:m>
                  <m:oMath xmlns:m="http://schemas.openxmlformats.org/officeDocument/2006/math">
                    <m:d>
                      <m:dPr>
                        <m:begChr m:val="["/>
                        <m:endChr m:val="]"/>
                        <m:sepChr m:val=""/>
                        <m:grow/>
                      </m:dPr>
                      <m:e>
                        <m:r>
                          <m:t>W</m:t>
                        </m:r>
                        <m:r>
                          <m:rPr>
                            <m:sty m:val="p"/>
                          </m:rPr>
                          <m:t>/</m:t>
                        </m:r>
                        <m:sSup>
                          <m:e>
                            <m:r>
                              <m:t>m</m:t>
                            </m:r>
                          </m:e>
                          <m:sup>
                            <m:r>
                              <m:t>2</m:t>
                            </m:r>
                          </m:sup>
                        </m:sSup>
                      </m:e>
                    </m:d>
                    <m:r>
                      <m:rPr>
                        <m:sty m:val="p"/>
                      </m:rPr>
                      <m:t>=</m:t>
                    </m:r>
                    <m:f>
                      <m:fPr>
                        <m:type m:val="bar"/>
                      </m:fPr>
                      <m:num>
                        <m:d>
                          <m:dPr>
                            <m:begChr m:val="["/>
                            <m:endChr m:val="]"/>
                            <m:sepChr m:val=""/>
                            <m:grow/>
                          </m:dPr>
                          <m:e>
                            <m:r>
                              <m:t>W</m:t>
                            </m:r>
                          </m:e>
                        </m:d>
                      </m:num>
                      <m:den>
                        <m:d>
                          <m:dPr>
                            <m:begChr m:val="["/>
                            <m:endChr m:val="]"/>
                            <m:sepChr m:val=""/>
                            <m:grow/>
                          </m:dPr>
                          <m:e>
                            <m:sSup>
                              <m:e>
                                <m:r>
                                  <m:t>m</m:t>
                                </m:r>
                              </m:e>
                              <m:sup>
                                <m:r>
                                  <m:t>2</m:t>
                                </m:r>
                              </m:sup>
                            </m:sSup>
                          </m:e>
                        </m:d>
                      </m:den>
                    </m:f>
                  </m:oMath>
                </a14:m>
                <a:r>
                  <a:rPr/>
                  <a:t>, which as expected satisfies the identity, meaning that the formula is dimensionally correct.</a:t>
                </a:r>
              </a:p>
              <a:p>
                <a:pPr lvl="0" indent="0" marL="0">
                  <a:spcBef>
                    <a:spcPts val="3000"/>
                  </a:spcBef>
                  <a:buNone/>
                </a:pPr>
                <a:r>
                  <a:rPr b="1"/>
                  <a:t>Stellar magnitude scales</a:t>
                </a:r>
              </a:p>
              <a:p>
                <a:pPr lvl="0" indent="0" marL="0">
                  <a:buNone/>
                </a:pPr>
                <a:r>
                  <a:rPr/>
                  <a:t>The flux from even nearby stars is tiny, but many bright stars are distinguished by the naked eye. The human eye (like hearing) responds logarithmically to stimulus. When comparing the flux densities of three stars in a 1:10:100 ratio, the perceived brightness gap between the first and second star appears to be the same as the difference between the second and third star. This equality in perceived brightness gaps illustrates that human perception of brightness operates on a logarithmic scale. Therefore, before modern photometry, astronomers had a scale based on their own naked-eye observations: </a:t>
                </a:r>
                <a:r>
                  <a:rPr b="1"/>
                  <a:t>stellar (apparent) magnitude</a:t>
                </a:r>
                <a:r>
                  <a:rPr/>
                  <a:t>.</a:t>
                </a:r>
              </a:p>
              <a:p>
                <a:pPr lvl="0" indent="0" marL="0">
                  <a:spcBef>
                    <a:spcPts val="3000"/>
                  </a:spcBef>
                  <a:buNone/>
                </a:pPr>
                <a:r>
                  <a:rPr b="1"/>
                  <a:t>Apparent magnitude</a:t>
                </a:r>
              </a:p>
              <a:p>
                <a:pPr lvl="0" indent="0" marL="0">
                  <a:buNone/>
                </a:pPr>
                <a:r>
                  <a:rPr/>
                  <a:t>This system to measure the stars brightness was first introduced by the Greek astronomer Hipparchos, who compiled a catalog of 850 stars with their positions and their </a:t>
                </a:r>
                <a:r>
                  <a:rPr i="1"/>
                  <a:t>apparent magnitudes</a:t>
                </a:r>
                <a:r>
                  <a:rPr/>
                  <a:t> on a scale from </a:t>
                </a:r>
                <a14:m>
                  <m:oMath xmlns:m="http://schemas.openxmlformats.org/officeDocument/2006/math">
                    <m:r>
                      <m:t>m</m:t>
                    </m:r>
                    <m:r>
                      <m:rPr>
                        <m:sty m:val="p"/>
                      </m:rPr>
                      <m:t>=</m:t>
                    </m:r>
                    <m:r>
                      <m:t>1</m:t>
                    </m:r>
                  </m:oMath>
                </a14:m>
                <a:r>
                  <a:rPr/>
                  <a:t>, being the brightest stars, to </a:t>
                </a:r>
                <a14:m>
                  <m:oMath xmlns:m="http://schemas.openxmlformats.org/officeDocument/2006/math">
                    <m:r>
                      <m:t>m</m:t>
                    </m:r>
                    <m:r>
                      <m:rPr>
                        <m:sty m:val="p"/>
                      </m:rPr>
                      <m:t>=</m:t>
                    </m:r>
                    <m:r>
                      <m:t>6</m:t>
                    </m:r>
                  </m:oMath>
                </a14:m>
                <a:r>
                  <a:rPr/>
                  <a:t>, being the faintest stars. The apparent magnitude depends on the position of the observer the same way as the flux does (in fact, we will see in the following how these two quantities are related).</a:t>
                </a:r>
              </a:p>
              <a:p>
                <a:pPr lvl="0" indent="0" marL="0">
                  <a:buNone/>
                </a:pPr>
                <a:r>
                  <a:rPr/>
                  <a:t>The image below shows an example of a star catalog created by ancient Greek astronomers.</a:t>
                </a:r>
              </a:p>
            </p:txBody>
          </p:sp>
        </mc:Choice>
      </mc:AlternateContent>
      <p:pic>
        <p:nvPicPr>
          <p:cNvPr descr="img/Almagest.png" id="0" name="Picture 1"/>
          <p:cNvPicPr>
            <a:picLocks noGrp="1" noChangeAspect="1"/>
          </p:cNvPicPr>
          <p:nvPr/>
        </p:nvPicPr>
        <p:blipFill>
          <a:blip r:embed="rId2"/>
          <a:stretch>
            <a:fillRect/>
          </a:stretch>
        </p:blipFill>
        <p:spPr bwMode="auto">
          <a:xfrm>
            <a:off x="4851400" y="203200"/>
            <a:ext cx="2540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14: </a:t>
            </a:r>
            <a:r>
              <a:rPr i="1"/>
              <a:t>Almagest</a:t>
            </a:r>
            <a:r>
              <a:rPr/>
              <a:t> Ptolemy, c. 150AD image credit: Bibliothèque Nationale, Paris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English translation reads</a:t>
            </a:r>
          </a:p>
        </p:txBody>
      </p:sp>
      <p:pic>
        <p:nvPicPr>
          <p:cNvPr descr="img/AlmagestTranslation.png" id="0" name="Picture 1"/>
          <p:cNvPicPr>
            <a:picLocks noGrp="1" noChangeAspect="1"/>
          </p:cNvPicPr>
          <p:nvPr/>
        </p:nvPicPr>
        <p:blipFill>
          <a:blip r:embed="rId2"/>
          <a:stretch>
            <a:fillRect/>
          </a:stretch>
        </p:blipFill>
        <p:spPr bwMode="auto">
          <a:xfrm>
            <a:off x="3568700" y="8763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15: Almagest translated</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We can still recognise the constellations and find these stars today!</a:t>
            </a:r>
          </a:p>
        </p:txBody>
      </p:sp>
      <p:pic>
        <p:nvPicPr>
          <p:cNvPr descr="img/littlebear.svg" id="0" name="Picture 1"/>
          <p:cNvPicPr>
            <a:picLocks noGrp="1" noChangeAspect="1"/>
          </p:cNvPicPr>
          <p:nvPr/>
        </p:nvPicPr>
        <p:blipFill>
          <a:blip r:embed="rId2"/>
          <a:stretch>
            <a:fillRect/>
          </a:stretch>
        </p:blipFill>
        <p:spPr bwMode="auto">
          <a:xfrm>
            <a:off x="4381500" y="203200"/>
            <a:ext cx="3492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Ursa Minor constellation and magnitude scale. Image credit: By IAU and Sky &amp; Telescope magazine (Roger Sinnott &amp; Rick Fienberg) - [1], CC BY 3.0, Link </a:t>
            </a:r>
          </a:p>
        </p:txBody>
      </p:sp>
    </p:spTree>
  </p:cSld>
</p:sld>
</file>

<file path=ppt/slides/slide24.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buNone /></a:pPr><a:r><a:rPr /><a:t>The modern names and magnitudes for these stars are reported in the table below.</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2552700" /><a:gridCol w="2552700" /></a:tblGrid><a:tr h="0"><a:tc><a:txBody><a:bodyPr /><a:lstStyle /><a:p><a:pPr lvl="0" indent="0" marL="0"><a:buNone /></a:pPr><a:r><a:rPr /><a:t>Modern Name</a:t></a:r></a:p></a:txBody><a:tcPr /></a:tc><a:tc><a:txBody><a:bodyPr /><a:lstStyle /><a:p><a:pPr lvl="0" indent="0" marL="0"><a:buNone /></a:pPr><a:r><a:rPr /><a:t>Magnitude</a:t></a:r></a:p></a:txBody><a:tcPr /></a:tc></a:tr><a:tr h="0"><a:tc><a:txBody><a:bodyPr /><a:lstStyle /><a:p><a:pPr lvl="0" indent="0" marL="0"><a:buNone /></a:pPr><a:r><a:rPr /><a:t>Polaris</a:t></a:r></a:p></a:txBody></a:tc><a:tc><a:txBody><a:bodyPr /><a:lstStyle /><a:p><a:pPr lvl="0" indent="0" marL="0"><a:buNone /></a:pPr><a:r><a:rPr /><a:t>1.98</a:t></a:r></a:p></a:txBody></a:tc></a:tr><a:tr h="0"><a:tc><a:txBody><a:bodyPr /><a:lstStyle /><a:p><a:pPr lvl="0" indent="0" marL="0"><a:buNone /></a:pPr><a:r><a:rPr /><a:t>Yildun</a:t></a:r></a:p></a:txBody></a:tc><a:tc><a:txBody><a:bodyPr /><a:lstStyle /><a:p><a:pPr lvl="0" indent="0" marL="0"><a:buNone /></a:pPr><a:r><a:rPr /><a:t>4.35</a:t></a:r></a:p></a:txBody></a:tc></a:tr><a:tr h="0"><a:tc><a:txBody><a:bodyPr /><a:lstStyle /><a:p><a:pPr lvl="0" indent="0" marL="0"><a:buNone /></a:pPr><a14:m><m:oMath xmlns:m="http://schemas.openxmlformats.org/officeDocument/2006/math"><m:r><m:t>ϵ</m:t></m:r></m:oMath></a14:m><a:r><a:rPr /><a:t> Umi</a:t></a:r></a:p></a:txBody></a:tc><a:tc><a:txBody><a:bodyPr /><a:lstStyle /><a:p><a:pPr lvl="0" indent="0" marL="0"><a:buNone /></a:pPr><a:r><a:rPr /><a:t>4.21</a:t></a:r></a:p></a:txBody></a:tc></a:tr><a:tr h="0"><a:tc><a:txBody><a:bodyPr /><a:lstStyle /><a:p><a:pPr lvl="0" indent="0" marL="0"><a:buNone /></a:pPr><a:r><a:rPr /><a:t>Alasco</a:t></a:r></a:p></a:txBody></a:tc><a:tc><a:txBody><a:bodyPr /><a:lstStyle /><a:p><a:pPr lvl="0" indent="0" marL="0"><a:buNone /></a:pPr><a:r><a:rPr /><a:t>4.95</a:t></a:r></a:p></a:txBody></a:tc></a:tr><a:tr h="0"><a:tc><a:txBody><a:bodyPr /><a:lstStyle /><a:p><a:pPr lvl="0" indent="0" marL="0"><a:buNone /></a:pPr><a:r><a:rPr /><a:t>Ahfa al Farkadain</a:t></a:r></a:p></a:txBody></a:tc><a:tc><a:txBody><a:bodyPr /><a:lstStyle /><a:p><a:pPr lvl="0" indent="0" marL="0"><a:buNone /></a:pPr><a:r><a:rPr /><a:t>4.29</a:t></a:r></a:p></a:txBody></a:tc></a:tr><a:tr h="0"><a:tc><a:txBody><a:bodyPr /><a:lstStyle /><a:p><a:pPr lvl="0" indent="0" marL="0"><a:buNone /></a:pPr><a:r><a:rPr /><a:t>Pherkad</a:t></a:r></a:p></a:txBody></a:tc><a:tc><a:txBody><a:bodyPr /><a:lstStyle /><a:p><a:pPr lvl="0" indent="0" marL="0"><a:buNone /></a:pPr><a:r><a:rPr /><a:t>3.04</a:t></a:r></a:p></a:txBody></a:tc></a:tr><a:tr h="0"><a:tc><a:txBody><a:bodyPr /><a:lstStyle /><a:p><a:pPr lvl="0" indent="0" marL="0"><a:buNone /></a:pPr><a:r><a:rPr /><a:t>Kochab</a:t></a:r></a:p></a:txBody></a:tc><a:tc><a:txBody><a:bodyPr /><a:lstStyle /><a:p><a:pPr lvl="0" indent="0" marL="0"><a:buNone /></a:pPr><a:r><a:rPr /><a:t>2.07</a:t></a:r></a:p></a:txBody></a:tc></a:tr></a:tbl></a:graphicData></a:graphic></p:graphicFrame></p:spTree></p:cSld></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Note that some of the magnitudes of the little bear stars have changed since ancient times. Partly this is because the scientific definition and measurements are more precise, but also Polaris is a variable star (its brightness changes).</a:t>
                </a:r>
              </a:p>
              <a:p>
                <a:pPr lvl="0" indent="0" marL="0">
                  <a:buNone/>
                </a:pPr>
                <a:r>
                  <a:rPr/>
                  <a:t>The apparent magnitude scale introduced by Hipparchos has been replaced by Pogson in 1856 and is no longer limited to values between 1 and 6, it now extends between m=-26.83 for the Sun to over m=30 for the faintest object, but the new classification kept these characteristics:</a:t>
                </a:r>
              </a:p>
              <a:p>
                <a:pPr lvl="0"/>
                <a:r>
                  <a:rPr/>
                  <a:t>5 magnitude steps correspond to a factor of 100 in apparent brightness</a:t>
                </a:r>
              </a:p>
              <a:p>
                <a:pPr lvl="0"/>
                <a:r>
                  <a:rPr/>
                  <a:t>A difference of 1 magnitude corresponds to an apparent brightness ratio of </a:t>
                </a:r>
                <a14:m>
                  <m:oMath xmlns:m="http://schemas.openxmlformats.org/officeDocument/2006/math">
                    <m:sSup>
                      <m:e>
                        <m:r>
                          <m:t>100</m:t>
                        </m:r>
                      </m:e>
                      <m:sup>
                        <m:r>
                          <m:t>1</m:t>
                        </m:r>
                        <m:r>
                          <m:rPr>
                            <m:sty m:val="p"/>
                          </m:rPr>
                          <m:t>/</m:t>
                        </m:r>
                        <m:r>
                          <m:t>5</m:t>
                        </m:r>
                      </m:sup>
                    </m:sSup>
                    <m:r>
                      <m:rPr>
                        <m:sty m:val="p"/>
                      </m:rPr>
                      <m:t>≃</m:t>
                    </m:r>
                    <m:r>
                      <m:t>2.512</m:t>
                    </m:r>
                  </m:oMath>
                </a14:m>
                <a:r>
                  <a:rPr/>
                  <a:t>, i.e. </a:t>
                </a:r>
              </a:p>
              <a:p>
                <a:pPr lvl="0"/>
                <a14:m>
                  <m:oMathPara xmlns:m="http://schemas.openxmlformats.org/officeDocument/2006/math">
                    <m:oMathParaPr>
                      <m:jc m:val="center"/>
                    </m:oMathParaPr>
                    <m:oMath>
                      <m:f>
                        <m:fPr>
                          <m:type m:val="bar"/>
                        </m:fPr>
                        <m:num>
                          <m:sSub>
                            <m:e>
                              <m:r>
                                <m:t>F</m:t>
                              </m:r>
                            </m:e>
                            <m:sub>
                              <m:r>
                                <m:t>m</m:t>
                              </m:r>
                              <m:r>
                                <m:rPr>
                                  <m:sty m:val="p"/>
                                </m:rPr>
                                <m:t>+</m:t>
                              </m:r>
                              <m:r>
                                <m:t>1</m:t>
                              </m:r>
                            </m:sub>
                          </m:sSub>
                        </m:num>
                        <m:den>
                          <m:sSub>
                            <m:e>
                              <m:r>
                                <m:t>F</m:t>
                              </m:r>
                            </m:e>
                            <m:sub>
                              <m:r>
                                <m:t>m</m:t>
                              </m:r>
                            </m:sub>
                          </m:sSub>
                        </m:den>
                      </m:f>
                      <m:r>
                        <m:rPr>
                          <m:sty m:val="p"/>
                        </m:rPr>
                        <m:t>=</m:t>
                      </m:r>
                      <m:sSup>
                        <m:e>
                          <m:r>
                            <m:t>100</m:t>
                          </m:r>
                        </m:e>
                        <m:sup>
                          <m:r>
                            <m:t>1</m:t>
                          </m:r>
                          <m:r>
                            <m:rPr>
                              <m:sty m:val="p"/>
                            </m:rPr>
                            <m:t>/</m:t>
                          </m:r>
                          <m:r>
                            <m:t>5</m:t>
                          </m:r>
                        </m:sup>
                      </m:sSup>
                      <m:r>
                        <m:t>  </m:t>
                      </m:r>
                      <m:d>
                        <m:dPr>
                          <m:begChr m:val="("/>
                          <m:endChr m:val=")"/>
                          <m:sepChr m:val=""/>
                          <m:grow/>
                        </m:dPr>
                        <m:e>
                          <m:r>
                            <m:t>2</m:t>
                          </m:r>
                        </m:e>
                      </m:d>
                    </m:oMath>
                  </m:oMathPara>
                </a14:m>
              </a:p>
              <a:p>
                <a:pPr lvl="0"/>
                <a:r>
                  <a:rPr/>
                  <a:t>Lower magnitudes are </a:t>
                </a:r>
                <a:r>
                  <a:rPr i="1"/>
                  <a:t>brighter</a:t>
                </a:r>
              </a:p>
              <a:p>
                <a:pPr lvl="0"/>
                <a:r>
                  <a:rPr/>
                  <a:t>The zero point of the apparent magnitude has been </a:t>
                </a:r>
                <a:r>
                  <a:rPr i="1"/>
                  <a:t>conventionally</a:t>
                </a:r>
                <a:r>
                  <a:rPr/>
                  <a:t> determined.</a:t>
                </a:r>
              </a:p>
              <a:p>
                <a:pPr lvl="0" indent="0" marL="0">
                  <a:buNone/>
                </a:pPr>
                <a:r>
                  <a:rPr/>
                  <a:t>The </a:t>
                </a:r>
                <a:r>
                  <a:rPr i="1"/>
                  <a:t>apparent magnitude</a:t>
                </a:r>
                <a:r>
                  <a:rPr/>
                  <a:t> </a:t>
                </a:r>
                <a14:m>
                  <m:oMath xmlns:m="http://schemas.openxmlformats.org/officeDocument/2006/math">
                    <m:r>
                      <m:t>m</m:t>
                    </m:r>
                  </m:oMath>
                </a14:m>
                <a:r>
                  <a:rPr/>
                  <a:t> is a measure of a star’s apparent brightness, i.e. the flux received from the star, and it therefore depends on how close the star is to the observer.</a:t>
                </a:r>
              </a:p>
              <a:p>
                <a:pPr lvl="0" indent="0" marL="0">
                  <a:buNone/>
                </a:pPr>
                <a:r>
                  <a:rPr/>
                  <a:t>The definition of the apparent magnitude is based on the difference between magnitudes and corresponds to the ratio between two stars’ radiant fluxes, as stated in the properties above.</a:t>
                </a:r>
              </a:p>
              <a:p>
                <a:pPr lvl="0" indent="0" marL="0">
                  <a:buNone/>
                </a:pPr>
                <a:r>
                  <a:rPr/>
                  <a:t>If we consider two stars with measured radiant fluxes (units </a:t>
                </a:r>
                <a14:m>
                  <m:oMath xmlns:m="http://schemas.openxmlformats.org/officeDocument/2006/math">
                    <m:r>
                      <m:t>W</m:t>
                    </m:r>
                    <m:r>
                      <m:rPr>
                        <m:sty m:val="p"/>
                      </m:rPr>
                      <m:t>/</m:t>
                    </m:r>
                    <m:sSup>
                      <m:e>
                        <m:r>
                          <m:t>m</m:t>
                        </m:r>
                      </m:e>
                      <m:sup>
                        <m:r>
                          <m:t>2</m:t>
                        </m:r>
                      </m:sup>
                    </m:sSup>
                  </m:oMath>
                </a14:m>
                <a:r>
                  <a:rPr/>
                  <a:t>) </a:t>
                </a:r>
                <a14:m>
                  <m:oMath xmlns:m="http://schemas.openxmlformats.org/officeDocument/2006/math">
                    <m:sSub>
                      <m:e>
                        <m:r>
                          <m:t>F</m:t>
                        </m:r>
                      </m:e>
                      <m:sub>
                        <m:r>
                          <m:t>1</m:t>
                        </m:r>
                      </m:sub>
                    </m:sSub>
                  </m:oMath>
                </a14:m>
                <a:r>
                  <a:rPr/>
                  <a:t> and </a:t>
                </a:r>
                <a14:m>
                  <m:oMath xmlns:m="http://schemas.openxmlformats.org/officeDocument/2006/math">
                    <m:sSub>
                      <m:e>
                        <m:r>
                          <m:t>F</m:t>
                        </m:r>
                      </m:e>
                      <m:sub>
                        <m:r>
                          <m:t>2</m:t>
                        </m:r>
                      </m:sub>
                    </m:sSub>
                  </m:oMath>
                </a14:m>
                <a:r>
                  <a:rPr/>
                  <a:t>, their apparent magnitudes will be related by</a:t>
                </a:r>
              </a:p>
              <a:p>
                <a:pPr lvl="0" indent="0" marL="0">
                  <a:buNone/>
                </a:pPr>
                <a14:m>
                  <m:oMathPara xmlns:m="http://schemas.openxmlformats.org/officeDocument/2006/math">
                    <m:oMathParaPr>
                      <m:jc m:val="center"/>
                    </m:oMathParaPr>
                    <m:oMath>
                      <m:sSub>
                        <m:e>
                          <m:r>
                            <m:t>m</m:t>
                          </m:r>
                        </m:e>
                        <m:sub>
                          <m:r>
                            <m:t>1</m:t>
                          </m:r>
                        </m:sub>
                      </m:sSub>
                      <m:r>
                        <m:rPr>
                          <m:sty m:val="p"/>
                        </m:rPr>
                        <m:t>−</m:t>
                      </m:r>
                      <m:sSub>
                        <m:e>
                          <m:r>
                            <m:t>m</m:t>
                          </m:r>
                        </m:e>
                        <m:sub>
                          <m:r>
                            <m:t>2</m:t>
                          </m:r>
                        </m:sub>
                      </m:sSub>
                      <m:r>
                        <m:rPr>
                          <m:sty m:val="p"/>
                        </m:rPr>
                        <m:t>=</m:t>
                      </m:r>
                      <m:r>
                        <m:rPr>
                          <m:sty m:val="p"/>
                        </m:rPr>
                        <m:t>−</m:t>
                      </m:r>
                      <m:r>
                        <m:t>2.5</m:t>
                      </m:r>
                      <m:sSub>
                        <m:e>
                          <m:r>
                            <m:rPr>
                              <m:sty m:val="p"/>
                            </m:rPr>
                            <m:t>log</m:t>
                          </m:r>
                        </m:e>
                        <m:sub>
                          <m:r>
                            <m:t>10</m:t>
                          </m:r>
                        </m:sub>
                      </m:sSub>
                      <m:f>
                        <m:fPr>
                          <m:type m:val="bar"/>
                        </m:fPr>
                        <m:num>
                          <m:sSub>
                            <m:e>
                              <m:r>
                                <m:t>F</m:t>
                              </m:r>
                            </m:e>
                            <m:sub>
                              <m:r>
                                <m:t>1</m:t>
                              </m:r>
                            </m:sub>
                          </m:sSub>
                        </m:num>
                        <m:den>
                          <m:sSub>
                            <m:e>
                              <m:r>
                                <m:t>F</m:t>
                              </m:r>
                            </m:e>
                            <m:sub>
                              <m:r>
                                <m:t>2</m:t>
                              </m:r>
                            </m:sub>
                          </m:sSub>
                        </m:den>
                      </m:f>
                      <m:r>
                        <m:t>  </m:t>
                      </m:r>
                      <m:d>
                        <m:dPr>
                          <m:begChr m:val="("/>
                          <m:endChr m:val=")"/>
                          <m:sepChr m:val=""/>
                          <m:grow/>
                        </m:dPr>
                        <m:e>
                          <m:r>
                            <m:t>3</m:t>
                          </m:r>
                        </m:e>
                      </m:d>
                    </m:oMath>
                  </m:oMathPara>
                </a14:m>
              </a:p>
              <a:p>
                <a:pPr lvl="0" indent="0" marL="0">
                  <a:spcBef>
                    <a:spcPts val="3000"/>
                  </a:spcBef>
                  <a:buNone/>
                </a:pPr>
                <a:r>
                  <a:rPr b="1"/>
                  <a:t>Apparent magnitude zero point convention</a:t>
                </a:r>
              </a:p>
              <a:p>
                <a:pPr lvl="0" indent="0" marL="0">
                  <a:buNone/>
                </a:pPr>
                <a:r>
                  <a:rPr/>
                  <a:t>The values of the apparent magnitudes are determined in relation to a zero point value </a:t>
                </a:r>
                <a14:m>
                  <m:oMath xmlns:m="http://schemas.openxmlformats.org/officeDocument/2006/math">
                    <m:r>
                      <m:t>m</m:t>
                    </m:r>
                    <m:r>
                      <m:rPr>
                        <m:sty m:val="p"/>
                      </m:rPr>
                      <m:t>=</m:t>
                    </m:r>
                    <m:r>
                      <m:t>0</m:t>
                    </m:r>
                  </m:oMath>
                </a14:m>
                <a:r>
                  <a:rPr/>
                  <a:t>. By convention, this corresponds to the observed flux </a:t>
                </a:r>
                <a14:m>
                  <m:oMath xmlns:m="http://schemas.openxmlformats.org/officeDocument/2006/math">
                    <m:sSub>
                      <m:e>
                        <m:r>
                          <m:t>F</m:t>
                        </m:r>
                      </m:e>
                      <m:sub>
                        <m:r>
                          <m:t>0</m:t>
                        </m:r>
                      </m:sub>
                    </m:sSub>
                  </m:oMath>
                </a14:m>
                <a:r>
                  <a:rPr/>
                  <a:t> below.</a:t>
                </a:r>
              </a:p>
              <a:p>
                <a:pPr lvl="0" indent="0" marL="1270000">
                  <a:buNone/>
                </a:pPr>
                <a:r>
                  <a:rPr sz="2000" b="1"/>
                  <a:t>Zero point flux (conventional)</a:t>
                </a:r>
              </a:p>
              <a:p>
                <a:pPr lvl="0" indent="0" marL="1270000">
                  <a:buNone/>
                </a:pPr>
                <a14:m>
                  <m:oMathPara xmlns:m="http://schemas.openxmlformats.org/officeDocument/2006/math">
                    <m:oMathParaPr>
                      <m:jc m:val="center"/>
                    </m:oMathParaPr>
                    <m:oMath>
                      <m:sSub>
                        <m:e>
                          <m:r>
                            <m:t>F</m:t>
                          </m:r>
                        </m:e>
                        <m:sub>
                          <m:r>
                            <m:t>0</m:t>
                          </m:r>
                        </m:sub>
                      </m:sSub>
                      <m:r>
                        <m:rPr>
                          <m:sty m:val="p"/>
                        </m:rPr>
                        <m:t>=</m:t>
                      </m:r>
                      <m:r>
                        <m:t>2.518</m:t>
                      </m:r>
                      <m:r>
                        <m:rPr>
                          <m:sty m:val="p"/>
                        </m:rPr>
                        <m:t>×</m:t>
                      </m:r>
                      <m:sSup>
                        <m:e>
                          <m:r>
                            <m:t>10</m:t>
                          </m:r>
                        </m:e>
                        <m:sup>
                          <m:r>
                            <m:rPr>
                              <m:sty m:val="p"/>
                            </m:rPr>
                            <m:t>−</m:t>
                          </m:r>
                          <m:r>
                            <m:t>8</m:t>
                          </m:r>
                        </m:sup>
                      </m:sSup>
                      <m:r>
                        <m:t> </m:t>
                      </m:r>
                      <m:sSup>
                        <m:e>
                          <m:r>
                            <m:rPr>
                              <m:sty m:val="p"/>
                            </m:rPr>
                            <m:t>W</m:t>
                          </m:r>
                          <m:r>
                            <m:rPr>
                              <m:sty m:val="p"/>
                            </m:rPr>
                            <m:t>m</m:t>
                          </m:r>
                        </m:e>
                        <m:sup>
                          <m:r>
                            <m:rPr>
                              <m:sty m:val="p"/>
                            </m:rPr>
                            <m:t>−</m:t>
                          </m:r>
                          <m:r>
                            <m:t>2</m:t>
                          </m:r>
                        </m:sup>
                      </m:sSup>
                      <m:r>
                        <m:rPr>
                          <m:sty m:val="p"/>
                        </m:rPr>
                        <m:t>.</m:t>
                      </m:r>
                      <m:r>
                        <m:t>  </m:t>
                      </m:r>
                      <m:d>
                        <m:dPr>
                          <m:begChr m:val="("/>
                          <m:endChr m:val=")"/>
                          <m:sepChr m:val=""/>
                          <m:grow/>
                        </m:dPr>
                        <m:e>
                          <m:r>
                            <m:t>4</m:t>
                          </m:r>
                        </m:e>
                      </m:d>
                    </m:oMath>
                  </m:oMathPara>
                </a14:m>
              </a:p>
              <a:p>
                <a:pPr lvl="0" indent="0" marL="1270000">
                  <a:buNone/>
                </a:pPr>
                <a:r>
                  <a:rPr sz="2000"/>
                  <a:t>(Reference: </a:t>
                </a:r>
                <a:r>
                  <a:rPr sz="2000">
                    <a:hlinkClick r:id="rId3"/>
                  </a:rPr>
                  <a:t>IAU 2015 resolution</a:t>
                </a:r>
                <a:r>
                  <a:rPr sz="2000"/>
                  <a:t>)</a:t>
                </a:r>
              </a:p>
              <a:p>
                <a:pPr lvl="0" indent="0" marL="0">
                  <a:buNone/>
                </a:pPr>
                <a:r>
                  <a:rPr/>
                  <a:t>The apparent magnitude of a star is therefore conventionally defined as</a:t>
                </a:r>
              </a:p>
              <a:p>
                <a:pPr lvl="0" indent="0" marL="1270000">
                  <a:buNone/>
                </a:pPr>
                <a:r>
                  <a:rPr sz="2000" b="1"/>
                  <a:t>Apparent magnitude (conventional)</a:t>
                </a:r>
              </a:p>
              <a:p>
                <a:pPr lvl="0" indent="0" marL="1270000">
                  <a:buNone/>
                </a:pPr>
                <a14:m>
                  <m:oMathPara xmlns:m="http://schemas.openxmlformats.org/officeDocument/2006/math">
                    <m:oMathParaPr>
                      <m:jc m:val="center"/>
                    </m:oMathParaPr>
                    <m:oMath>
                      <m:r>
                        <m:t>m</m:t>
                      </m:r>
                      <m:r>
                        <m:rPr>
                          <m:sty m:val="p"/>
                        </m:rPr>
                        <m:t>=</m:t>
                      </m:r>
                      <m:r>
                        <m:rPr>
                          <m:sty m:val="p"/>
                        </m:rPr>
                        <m:t>−</m:t>
                      </m:r>
                      <m:r>
                        <m:t>2.5</m:t>
                      </m:r>
                      <m:sSub>
                        <m:e>
                          <m:r>
                            <m:rPr>
                              <m:sty m:val="p"/>
                            </m:rPr>
                            <m:t>log</m:t>
                          </m:r>
                        </m:e>
                        <m:sub>
                          <m:r>
                            <m:t>10</m:t>
                          </m:r>
                        </m:sub>
                      </m:sSub>
                      <m:f>
                        <m:fPr>
                          <m:type m:val="bar"/>
                        </m:fPr>
                        <m:num>
                          <m:r>
                            <m:t>F</m:t>
                          </m:r>
                        </m:num>
                        <m:den>
                          <m:sSub>
                            <m:e>
                              <m:r>
                                <m:t>F</m:t>
                              </m:r>
                            </m:e>
                            <m:sub>
                              <m:r>
                                <m:t>0</m:t>
                              </m:r>
                            </m:sub>
                          </m:sSub>
                        </m:den>
                      </m:f>
                      <m:r>
                        <m:rPr>
                          <m:sty m:val="p"/>
                        </m:rPr>
                        <m:t>=</m:t>
                      </m:r>
                      <m:r>
                        <m:rPr>
                          <m:sty m:val="p"/>
                        </m:rPr>
                        <m:t>−</m:t>
                      </m:r>
                      <m:r>
                        <m:t>2.5</m:t>
                      </m:r>
                      <m:sSub>
                        <m:e>
                          <m:r>
                            <m:rPr>
                              <m:sty m:val="p"/>
                            </m:rPr>
                            <m:t>log</m:t>
                          </m:r>
                        </m:e>
                        <m:sub>
                          <m:r>
                            <m:t>10</m:t>
                          </m:r>
                        </m:sub>
                      </m:sSub>
                      <m:r>
                        <m:t>F</m:t>
                      </m:r>
                      <m:r>
                        <m:rPr>
                          <m:sty m:val="p"/>
                        </m:rPr>
                        <m:t>−</m:t>
                      </m:r>
                      <m:r>
                        <m:t>18.997</m:t>
                      </m:r>
                      <m:r>
                        <m:t>  </m:t>
                      </m:r>
                      <m:d>
                        <m:dPr>
                          <m:begChr m:val="("/>
                          <m:endChr m:val=")"/>
                          <m:sepChr m:val=""/>
                          <m:grow/>
                        </m:dPr>
                        <m:e>
                          <m:r>
                            <m:t>5</m:t>
                          </m:r>
                        </m:e>
                      </m:d>
                    </m:oMath>
                  </m:oMathPara>
                </a14:m>
              </a:p>
              <a:p>
                <a:pPr lvl="0" indent="0" marL="0">
                  <a:buNone/>
                </a:pPr>
                <a:r>
                  <a:rPr/>
                  <a:t>The apparent magnitude depends on the flux, and therefore on the intrinsic luminosity of the star and its distance (</a:t>
                </a:r>
                <a14:m>
                  <m:oMath xmlns:m="http://schemas.openxmlformats.org/officeDocument/2006/math">
                    <m:r>
                      <m:t>r</m:t>
                    </m:r>
                  </m:oMath>
                </a14:m>
                <a:r>
                  <a:rPr/>
                  <a:t>) from Earth.</a:t>
                </a:r>
              </a:p>
              <a:p>
                <a:pPr lvl="0" indent="0" marL="0">
                  <a:buNone/>
                </a:pPr>
                <a:r>
                  <a:rPr/>
                  <a:t>Using this zero point convention, from the </a:t>
                </a:r>
                <a:r>
                  <a:rPr i="1"/>
                  <a:t>nominal solar flux</a:t>
                </a:r>
              </a:p>
              <a:p>
                <a:pPr lvl="0" indent="0" marL="0">
                  <a:buNone/>
                </a:pPr>
                <a14:m>
                  <m:oMathPara xmlns:m="http://schemas.openxmlformats.org/officeDocument/2006/math">
                    <m:oMathParaPr>
                      <m:jc m:val="center"/>
                    </m:oMathParaPr>
                    <m:oMath>
                      <m:sSub>
                        <m:e>
                          <m:r>
                            <m:t>F</m:t>
                          </m:r>
                        </m:e>
                        <m:sub>
                          <m:r>
                            <m:rPr>
                              <m:sty m:val="p"/>
                            </m:rPr>
                            <m:t>⊙</m:t>
                          </m:r>
                        </m:sub>
                      </m:sSub>
                      <m:r>
                        <m:rPr>
                          <m:sty m:val="p"/>
                        </m:rPr>
                        <m:t>=</m:t>
                      </m:r>
                      <m:r>
                        <m:t>1361</m:t>
                      </m:r>
                      <m:sSup>
                        <m:e>
                          <m:r>
                            <m:rPr>
                              <m:sty m:val="p"/>
                            </m:rPr>
                            <m:t>W</m:t>
                          </m:r>
                          <m:r>
                            <m:rPr>
                              <m:sty m:val="p"/>
                            </m:rPr>
                            <m:t>/</m:t>
                          </m:r>
                          <m:r>
                            <m:rPr>
                              <m:sty m:val="p"/>
                            </m:rPr>
                            <m:t>m</m:t>
                          </m:r>
                        </m:e>
                        <m:sup>
                          <m:r>
                            <m:t>2</m:t>
                          </m:r>
                        </m:sup>
                      </m:sSup>
                      <m:r>
                        <m:rPr>
                          <m:sty m:val="p"/>
                        </m:rPr>
                        <m:t>,</m:t>
                      </m:r>
                      <m:r>
                        <m:t>  </m:t>
                      </m:r>
                      <m:d>
                        <m:dPr>
                          <m:begChr m:val="("/>
                          <m:endChr m:val=")"/>
                          <m:sepChr m:val=""/>
                          <m:grow/>
                        </m:dPr>
                        <m:e>
                          <m:r>
                            <m:t>6</m:t>
                          </m:r>
                        </m:e>
                      </m:d>
                    </m:oMath>
                  </m:oMathPara>
                </a14:m>
              </a:p>
              <a:p>
                <a:pPr lvl="0" indent="0" marL="0">
                  <a:buNone/>
                </a:pPr>
                <a:r>
                  <a:rPr/>
                  <a:t>we can find that the apparent magnitude of the Sun is</a:t>
                </a:r>
              </a:p>
              <a:p>
                <a:pPr lvl="0" indent="0" marL="0">
                  <a:buNone/>
                </a:pPr>
                <a14:m>
                  <m:oMathPara xmlns:m="http://schemas.openxmlformats.org/officeDocument/2006/math">
                    <m:oMathParaPr>
                      <m:jc m:val="center"/>
                    </m:oMathParaPr>
                    <m:oMath>
                      <m:sSub>
                        <m:e>
                          <m:r>
                            <m:t>m</m:t>
                          </m:r>
                        </m:e>
                        <m:sub>
                          <m:r>
                            <m:rPr>
                              <m:sty m:val="p"/>
                            </m:rPr>
                            <m:t>⊙</m:t>
                          </m:r>
                        </m:sub>
                      </m:sSub>
                      <m:r>
                        <m:rPr>
                          <m:sty m:val="p"/>
                        </m:rPr>
                        <m:t>=</m:t>
                      </m:r>
                      <m:r>
                        <m:rPr>
                          <m:sty m:val="p"/>
                        </m:rPr>
                        <m:t>−</m:t>
                      </m:r>
                      <m:r>
                        <m:t>26.382</m:t>
                      </m:r>
                      <m:r>
                        <m:t> </m:t>
                      </m:r>
                      <m:r>
                        <m:rPr>
                          <m:sty m:val="p"/>
                        </m:rPr>
                        <m:t>m</m:t>
                      </m:r>
                      <m:r>
                        <m:rPr>
                          <m:sty m:val="p"/>
                        </m:rPr>
                        <m:t>a</m:t>
                      </m:r>
                      <m:r>
                        <m:rPr>
                          <m:sty m:val="p"/>
                        </m:rPr>
                        <m:t>g</m:t>
                      </m:r>
                      <m:r>
                        <m:rPr>
                          <m:sty m:val="p"/>
                        </m:rPr>
                        <m:t>.</m:t>
                      </m:r>
                      <m:r>
                        <m:t>  </m:t>
                      </m:r>
                      <m:d>
                        <m:dPr>
                          <m:begChr m:val="("/>
                          <m:endChr m:val=")"/>
                          <m:sepChr m:val=""/>
                          <m:grow/>
                        </m:dPr>
                        <m:e>
                          <m:r>
                            <m:t>7</m:t>
                          </m:r>
                        </m:e>
                      </m:d>
                    </m:oMath>
                  </m:oMathPara>
                </a14:m>
              </a:p>
              <a:p>
                <a:pPr lvl="0" indent="0" marL="0">
                  <a:spcBef>
                    <a:spcPts val="3000"/>
                  </a:spcBef>
                  <a:buNone/>
                </a:pPr>
                <a:r>
                  <a:rPr b="1"/>
                  <a:t>Magnitude and units</a:t>
                </a:r>
              </a:p>
              <a:p>
                <a:pPr lvl="0" indent="0" marL="0">
                  <a:buNone/>
                </a:pPr>
                <a:r>
                  <a:rPr/>
                  <a:t>Note that the magnitude is </a:t>
                </a:r>
                <a:r>
                  <a:rPr i="1"/>
                  <a:t>dimensionless</a:t>
                </a:r>
                <a:r>
                  <a:rPr/>
                  <a:t>, so it does not have units (check this quickly doing dimensional analysis: on the right hand side you have the logarithm of a number, no units). However, to remind us that a value (e.g. </a:t>
                </a:r>
                <a14:m>
                  <m:oMath xmlns:m="http://schemas.openxmlformats.org/officeDocument/2006/math">
                    <m:r>
                      <m:t>m</m:t>
                    </m:r>
                    <m:r>
                      <m:rPr>
                        <m:sty m:val="p"/>
                      </m:rPr>
                      <m:t>=</m:t>
                    </m:r>
                    <m:r>
                      <m:rPr>
                        <m:sty m:val="p"/>
                      </m:rPr>
                      <m:t>−</m:t>
                    </m:r>
                    <m:r>
                      <m:t>26</m:t>
                    </m:r>
                  </m:oMath>
                </a14:m>
                <a:r>
                  <a:rPr/>
                  <a:t>) is a magnitude, you can use the notation ‘mag’ after the numerical value (e.g. </a:t>
                </a:r>
                <a14:m>
                  <m:oMath xmlns:m="http://schemas.openxmlformats.org/officeDocument/2006/math">
                    <m:r>
                      <m:t>m</m:t>
                    </m:r>
                    <m:r>
                      <m:rPr>
                        <m:sty m:val="p"/>
                      </m:rPr>
                      <m:t>=</m:t>
                    </m:r>
                    <m:r>
                      <m:rPr>
                        <m:sty m:val="p"/>
                      </m:rPr>
                      <m:t>−</m:t>
                    </m:r>
                    <m:r>
                      <m:t>26</m:t>
                    </m:r>
                  </m:oMath>
                </a14:m>
                <a:r>
                  <a:rPr/>
                  <a:t> mag).</a:t>
                </a:r>
              </a:p>
              <a:p>
                <a:pPr lvl="0" indent="0" marL="0">
                  <a:buNone/>
                </a:pPr>
                <a:r>
                  <a:rPr/>
                  <a:t>Beware confusing mass and magnitude when using the same symbol </a:t>
                </a:r>
                <a14:m>
                  <m:oMath xmlns:m="http://schemas.openxmlformats.org/officeDocument/2006/math">
                    <m:r>
                      <m:t>m</m:t>
                    </m:r>
                  </m:oMath>
                </a14:m>
                <a:r>
                  <a:rPr/>
                  <a:t>!</a:t>
                </a:r>
              </a:p>
              <a:p>
                <a:pPr lvl="0" indent="0" marL="0">
                  <a:spcBef>
                    <a:spcPts val="3000"/>
                  </a:spcBef>
                  <a:buNone/>
                </a:pPr>
                <a:r>
                  <a:rPr b="1"/>
                  <a:t>Question</a:t>
                </a:r>
              </a:p>
              <a:p>
                <a:pPr lvl="0" indent="0" marL="0">
                  <a:buNone/>
                </a:pPr>
                <a:r>
                  <a:rPr/>
                  <a:t>The coefficient in the formula for the apparent magnitude is 2.5. Why is it exactly 2.5 and </a:t>
                </a:r>
                <a:r>
                  <a:rPr i="1"/>
                  <a:t>not</a:t>
                </a:r>
                <a:r>
                  <a:rPr/>
                  <a:t> </a:t>
                </a:r>
                <a14:m>
                  <m:oMath xmlns:m="http://schemas.openxmlformats.org/officeDocument/2006/math">
                    <m:sSup>
                      <m:e>
                        <m:r>
                          <m:t>100</m:t>
                        </m:r>
                      </m:e>
                      <m:sup>
                        <m:r>
                          <m:t>1</m:t>
                        </m:r>
                        <m:r>
                          <m:rPr>
                            <m:sty m:val="p"/>
                          </m:rPr>
                          <m:t>/</m:t>
                        </m:r>
                        <m:r>
                          <m:t>5</m:t>
                        </m:r>
                      </m:sup>
                    </m:sSup>
                    <m:r>
                      <m:rPr>
                        <m:sty m:val="p"/>
                      </m:rPr>
                      <m:t>≃</m:t>
                    </m:r>
                    <m:r>
                      <m:t>2.512</m:t>
                    </m:r>
                  </m:oMath>
                </a14:m>
                <a:r>
                  <a:rPr/>
                  <a:t>?</a:t>
                </a:r>
              </a:p>
              <a:p>
                <a:pPr lvl="0" indent="0" marL="1270000">
                  <a:buNone/>
                </a:pPr>
                <a:r>
                  <a:rPr sz="2000" b="1"/>
                  <a:t>Hint</a:t>
                </a:r>
              </a:p>
              <a:p>
                <a:pPr lvl="0" indent="0" marL="1270000">
                  <a:buNone/>
                </a:pPr>
                <a:r>
                  <a:rPr sz="2000"/>
                  <a:t>Use the properties of logarithms.</a:t>
                </a:r>
              </a:p>
              <a:p>
                <a:pPr lvl="0" indent="0" marL="0">
                  <a:buNone/>
                </a:pPr>
                <a:r>
                  <a:rPr/>
                  <a:t>Solution</a:t>
                </a:r>
              </a:p>
              <a:p>
                <a:pPr lvl="0" indent="0" marL="0">
                  <a:buNone/>
                </a:pPr>
                <a:r>
                  <a:rPr/>
                  <a:t>Based on the characteristics of the apparent magnitude listed above, for two stars with apparent magnitudes </a:t>
                </a:r>
                <a14:m>
                  <m:oMath xmlns:m="http://schemas.openxmlformats.org/officeDocument/2006/math">
                    <m:r>
                      <m:t>m</m:t>
                    </m:r>
                  </m:oMath>
                </a14:m>
                <a:r>
                  <a:rPr/>
                  <a:t> and </a:t>
                </a:r>
                <a14:m>
                  <m:oMath xmlns:m="http://schemas.openxmlformats.org/officeDocument/2006/math">
                    <m:r>
                      <m:t>m</m:t>
                    </m:r>
                    <m:r>
                      <m:rPr>
                        <m:sty m:val="p"/>
                      </m:rPr>
                      <m:t>+</m:t>
                    </m:r>
                    <m:r>
                      <m:t>1</m:t>
                    </m:r>
                  </m:oMath>
                </a14:m>
                <a:r>
                  <a:rPr/>
                  <a:t>, the ratio between the fluxes is</a:t>
                </a:r>
              </a:p>
              <a:p>
                <a:pPr lvl="0" indent="0" marL="0">
                  <a:buNone/>
                </a:pPr>
                <a14:m>
                  <m:oMathPara xmlns:m="http://schemas.openxmlformats.org/officeDocument/2006/math">
                    <m:oMathParaPr>
                      <m:jc m:val="center"/>
                    </m:oMathParaPr>
                    <m:oMath>
                      <m:f>
                        <m:fPr>
                          <m:type m:val="bar"/>
                        </m:fPr>
                        <m:num>
                          <m:sSub>
                            <m:e>
                              <m:r>
                                <m:t>F</m:t>
                              </m:r>
                            </m:e>
                            <m:sub>
                              <m:r>
                                <m:t>m</m:t>
                              </m:r>
                              <m:r>
                                <m:rPr>
                                  <m:sty m:val="p"/>
                                </m:rPr>
                                <m:t>+</m:t>
                              </m:r>
                              <m:r>
                                <m:t>1</m:t>
                              </m:r>
                            </m:sub>
                          </m:sSub>
                        </m:num>
                        <m:den>
                          <m:sSub>
                            <m:e>
                              <m:r>
                                <m:t>F</m:t>
                              </m:r>
                            </m:e>
                            <m:sub>
                              <m:r>
                                <m:t>m</m:t>
                              </m:r>
                            </m:sub>
                          </m:sSub>
                        </m:den>
                      </m:f>
                      <m:r>
                        <m:rPr>
                          <m:sty m:val="p"/>
                        </m:rPr>
                        <m:t>=</m:t>
                      </m:r>
                      <m:sSup>
                        <m:e>
                          <m:r>
                            <m:t>100</m:t>
                          </m:r>
                        </m:e>
                        <m:sup>
                          <m:r>
                            <m:t>1</m:t>
                          </m:r>
                          <m:r>
                            <m:rPr>
                              <m:sty m:val="p"/>
                            </m:rPr>
                            <m:t>/</m:t>
                          </m:r>
                          <m:r>
                            <m:t>5</m:t>
                          </m:r>
                        </m:sup>
                      </m:sSup>
                      <m:r>
                        <m:rPr>
                          <m:sty m:val="p"/>
                        </m:rPr>
                        <m:t>.</m:t>
                      </m:r>
                    </m:oMath>
                  </m:oMathPara>
                </a14:m>
              </a:p>
              <a:p>
                <a:pPr lvl="0" indent="0" marL="0">
                  <a:buNone/>
                </a:pPr>
                <a:r>
                  <a:rPr/>
                  <a:t>How can we rewrite this in a form that explicitely shows the difference between the magnitudes, </a:t>
                </a:r>
                <a14:m>
                  <m:oMath xmlns:m="http://schemas.openxmlformats.org/officeDocument/2006/math">
                    <m:r>
                      <m:t>m</m:t>
                    </m:r>
                    <m:r>
                      <m:rPr>
                        <m:sty m:val="p"/>
                      </m:rPr>
                      <m:t>−</m:t>
                    </m:r>
                    <m:d>
                      <m:dPr>
                        <m:begChr m:val="("/>
                        <m:endChr m:val=")"/>
                        <m:sepChr m:val=""/>
                        <m:grow/>
                      </m:dPr>
                      <m:e>
                        <m:r>
                          <m:t>m</m:t>
                        </m:r>
                        <m:r>
                          <m:rPr>
                            <m:sty m:val="p"/>
                          </m:rPr>
                          <m:t>+</m:t>
                        </m:r>
                        <m:r>
                          <m:t>1</m:t>
                        </m:r>
                      </m:e>
                    </m:d>
                  </m:oMath>
                </a14:m>
                <a:r>
                  <a:rPr/>
                  <a:t>?</a:t>
                </a:r>
              </a:p>
              <a:p>
                <a:pPr lvl="0" indent="0" marL="0">
                  <a:buNone/>
                </a:pPr>
              </a:p>
              <a:p>
                <a:pPr lvl="0" indent="0" marL="0">
                  <a:buNone/>
                </a:pPr>
                <a:r>
                  <a:rPr/>
                  <a:t>You can see that the factor 2.5 comes from the ratio 5/2 in the derivation of the formula for the apparent magnitude (see the first passage).</a:t>
                </a:r>
              </a:p>
              <a:p>
                <a:pPr lvl="0" indent="0" marL="0">
                  <a:spcBef>
                    <a:spcPts val="3000"/>
                  </a:spcBef>
                  <a:buNone/>
                </a:pPr>
                <a:r>
                  <a:rPr b="1"/>
                  <a:t>Absolute Magnitude</a:t>
                </a:r>
              </a:p>
              <a:p>
                <a:pPr lvl="0" indent="0" marL="0">
                  <a:buNone/>
                </a:pPr>
                <a:r>
                  <a:rPr/>
                  <a:t>Absolute magnitude (M) is a measure solely of the star’s intrinsic luminosity </a:t>
                </a:r>
                <a14:m>
                  <m:oMath xmlns:m="http://schemas.openxmlformats.org/officeDocument/2006/math">
                    <m:r>
                      <m:t>L</m:t>
                    </m:r>
                    <m:r>
                      <m:rPr>
                        <m:sty m:val="p"/>
                      </m:rPr>
                      <m:t>,</m:t>
                    </m:r>
                  </m:oMath>
                </a14:m>
                <a:r>
                  <a:rPr/>
                  <a:t> so it does </a:t>
                </a:r>
                <a:r>
                  <a:rPr i="1"/>
                  <a:t>not</a:t>
                </a:r>
                <a:r>
                  <a:rPr/>
                  <a:t> depend on its distance to the observer.</a:t>
                </a:r>
              </a:p>
              <a:p>
                <a:pPr lvl="0" indent="0" marL="0">
                  <a:buNone/>
                </a:pPr>
                <a:r>
                  <a:rPr/>
                  <a:t>It is conventionally defined as the apparent magnitude of a star at a distance </a:t>
                </a:r>
                <a14:m>
                  <m:oMath xmlns:m="http://schemas.openxmlformats.org/officeDocument/2006/math">
                    <m:r>
                      <m:t>r</m:t>
                    </m:r>
                    <m:r>
                      <m:rPr>
                        <m:sty m:val="p"/>
                      </m:rPr>
                      <m:t>=</m:t>
                    </m:r>
                    <m:r>
                      <m:t>10</m:t>
                    </m:r>
                    <m:r>
                      <m:rPr>
                        <m:sty m:val="p"/>
                      </m:rPr>
                      <m:t>p</m:t>
                    </m:r>
                    <m:r>
                      <m:rPr>
                        <m:sty m:val="p"/>
                      </m:rPr>
                      <m:t>c</m:t>
                    </m:r>
                  </m:oMath>
                </a14:m>
                <a:r>
                  <a:rPr/>
                  <a:t>.</a:t>
                </a:r>
              </a:p>
              <a:p>
                <a:pPr lvl="0" indent="0" marL="0">
                  <a:buNone/>
                </a:pPr>
                <a:r>
                  <a:rPr/>
                  <a:t>If we consider two stars with luminosities </a:t>
                </a:r>
                <a14:m>
                  <m:oMath xmlns:m="http://schemas.openxmlformats.org/officeDocument/2006/math">
                    <m:sSub>
                      <m:e>
                        <m:r>
                          <m:t>L</m:t>
                        </m:r>
                      </m:e>
                      <m:sub>
                        <m:r>
                          <m:t>1</m:t>
                        </m:r>
                      </m:sub>
                    </m:sSub>
                  </m:oMath>
                </a14:m>
                <a:r>
                  <a:rPr/>
                  <a:t> and </a:t>
                </a:r>
                <a14:m>
                  <m:oMath xmlns:m="http://schemas.openxmlformats.org/officeDocument/2006/math">
                    <m:sSub>
                      <m:e>
                        <m:r>
                          <m:t>L</m:t>
                        </m:r>
                      </m:e>
                      <m:sub>
                        <m:r>
                          <m:t>2</m:t>
                        </m:r>
                      </m:sub>
                    </m:sSub>
                  </m:oMath>
                </a14:m>
                <a:r>
                  <a:rPr/>
                  <a:t>, their absolute magnitudes will be related by</a:t>
                </a:r>
              </a:p>
              <a:p>
                <a:pPr lvl="0" indent="0" marL="0">
                  <a:buNone/>
                </a:pPr>
                <a14:m>
                  <m:oMathPara xmlns:m="http://schemas.openxmlformats.org/officeDocument/2006/math">
                    <m:oMathParaPr>
                      <m:jc m:val="center"/>
                    </m:oMathParaPr>
                    <m:oMath>
                      <m:sSub>
                        <m:e>
                          <m:r>
                            <m:t>M</m:t>
                          </m:r>
                        </m:e>
                        <m:sub>
                          <m:r>
                            <m:t>1</m:t>
                          </m:r>
                        </m:sub>
                      </m:sSub>
                      <m:r>
                        <m:rPr>
                          <m:sty m:val="p"/>
                        </m:rPr>
                        <m:t>−</m:t>
                      </m:r>
                      <m:sSub>
                        <m:e>
                          <m:r>
                            <m:t>M</m:t>
                          </m:r>
                        </m:e>
                        <m:sub>
                          <m:r>
                            <m:t>2</m:t>
                          </m:r>
                        </m:sub>
                      </m:sSub>
                      <m:r>
                        <m:rPr>
                          <m:sty m:val="p"/>
                        </m:rPr>
                        <m:t>=</m:t>
                      </m:r>
                      <m:r>
                        <m:rPr>
                          <m:sty m:val="p"/>
                        </m:rPr>
                        <m:t>−</m:t>
                      </m:r>
                      <m:r>
                        <m:t>2.5</m:t>
                      </m:r>
                      <m:sSub>
                        <m:e>
                          <m:r>
                            <m:rPr>
                              <m:sty m:val="p"/>
                            </m:rPr>
                            <m:t>log</m:t>
                          </m:r>
                        </m:e>
                        <m:sub>
                          <m:r>
                            <m:t>10</m:t>
                          </m:r>
                        </m:sub>
                      </m:sSub>
                      <m:f>
                        <m:fPr>
                          <m:type m:val="bar"/>
                        </m:fPr>
                        <m:num>
                          <m:sSub>
                            <m:e>
                              <m:r>
                                <m:t>L</m:t>
                              </m:r>
                            </m:e>
                            <m:sub>
                              <m:r>
                                <m:t>1</m:t>
                              </m:r>
                            </m:sub>
                          </m:sSub>
                        </m:num>
                        <m:den>
                          <m:sSub>
                            <m:e>
                              <m:r>
                                <m:t>L</m:t>
                              </m:r>
                            </m:e>
                            <m:sub>
                              <m:r>
                                <m:t>2</m:t>
                              </m:r>
                            </m:sub>
                          </m:sSub>
                        </m:den>
                      </m:f>
                      <m:r>
                        <m:rPr>
                          <m:sty m:val="p"/>
                        </m:rPr>
                        <m:t>.</m:t>
                      </m:r>
                      <m:r>
                        <m:t>  </m:t>
                      </m:r>
                      <m:d>
                        <m:dPr>
                          <m:begChr m:val="("/>
                          <m:endChr m:val=")"/>
                          <m:sepChr m:val=""/>
                          <m:grow/>
                        </m:dPr>
                        <m:e>
                          <m:r>
                            <m:t>8</m:t>
                          </m:r>
                        </m:e>
                      </m:d>
                    </m:oMath>
                  </m:oMathPara>
                </a14:m>
              </a:p>
              <a:p>
                <a:pPr lvl="0" indent="0" marL="0">
                  <a:spcBef>
                    <a:spcPts val="3000"/>
                  </a:spcBef>
                  <a:buNone/>
                </a:pPr>
                <a:r>
                  <a:rPr b="1"/>
                  <a:t>Absolute magnitude zero point convention</a:t>
                </a:r>
              </a:p>
              <a:p>
                <a:pPr lvl="0" indent="0" marL="0">
                  <a:buNone/>
                </a:pPr>
                <a:r>
                  <a:rPr/>
                  <a:t>To define the zero point of the absolute magnitude (</a:t>
                </a:r>
                <a14:m>
                  <m:oMath xmlns:m="http://schemas.openxmlformats.org/officeDocument/2006/math">
                    <m:r>
                      <m:t>M</m:t>
                    </m:r>
                    <m:r>
                      <m:rPr>
                        <m:sty m:val="p"/>
                      </m:rPr>
                      <m:t>=</m:t>
                    </m:r>
                    <m:r>
                      <m:t>0</m:t>
                    </m:r>
                  </m:oMath>
                </a14:m>
                <a:r>
                  <a:rPr/>
                  <a:t>), we use the same value of the zero flux, </a:t>
                </a:r>
                <a14:m>
                  <m:oMath xmlns:m="http://schemas.openxmlformats.org/officeDocument/2006/math">
                    <m:sSub>
                      <m:e>
                        <m:r>
                          <m:t>F</m:t>
                        </m:r>
                      </m:e>
                      <m:sub>
                        <m:r>
                          <m:t>0</m:t>
                        </m:r>
                      </m:sub>
                    </m:sSub>
                  </m:oMath>
                </a14:m>
                <a:r>
                  <a:rPr/>
                  <a:t> (Equation 4), used to define the apparent magnitude </a:t>
                </a:r>
                <a14:m>
                  <m:oMath xmlns:m="http://schemas.openxmlformats.org/officeDocument/2006/math">
                    <m:r>
                      <m:t>m</m:t>
                    </m:r>
                    <m:r>
                      <m:rPr>
                        <m:sty m:val="p"/>
                      </m:rPr>
                      <m:t>=</m:t>
                    </m:r>
                    <m:r>
                      <m:t>0</m:t>
                    </m:r>
                  </m:oMath>
                </a14:m>
                <a:r>
                  <a:rPr/>
                  <a:t>, and we find the corresponding luminosity </a:t>
                </a:r>
                <a14:m>
                  <m:oMath xmlns:m="http://schemas.openxmlformats.org/officeDocument/2006/math">
                    <m:sSub>
                      <m:e>
                        <m:r>
                          <m:t>L</m:t>
                        </m:r>
                      </m:e>
                      <m:sub>
                        <m:r>
                          <m:t>0</m:t>
                        </m:r>
                      </m:sub>
                    </m:sSub>
                  </m:oMath>
                </a14:m>
                <a:r>
                  <a:rPr/>
                  <a:t> using Equation 1 for </a:t>
                </a:r>
                <a14:m>
                  <m:oMath xmlns:m="http://schemas.openxmlformats.org/officeDocument/2006/math">
                    <m:r>
                      <m:t>r</m:t>
                    </m:r>
                    <m:r>
                      <m:rPr>
                        <m:sty m:val="p"/>
                      </m:rPr>
                      <m:t>=</m:t>
                    </m:r>
                    <m:r>
                      <m:t>10</m:t>
                    </m:r>
                    <m:r>
                      <m:rPr>
                        <m:sty m:val="p"/>
                      </m:rPr>
                      <m:t>p</m:t>
                    </m:r>
                    <m:r>
                      <m:rPr>
                        <m:sty m:val="p"/>
                      </m:rPr>
                      <m:t>c</m:t>
                    </m:r>
                  </m:oMath>
                </a14:m>
                <a:r>
                  <a:rPr/>
                  <a:t>.</a:t>
                </a:r>
              </a:p>
              <a:p>
                <a:pPr lvl="0" indent="0">
                  <a:buNone/>
                </a:pPr>
                <a:r>
                  <a:rPr b="1">
                    <a:solidFill>
                      <a:srgbClr val="008000"/>
                    </a:solidFill>
                    <a:latin typeface="Courier"/>
                  </a:rPr>
                  <a:t>from</a:t>
                </a:r>
                <a:r>
                  <a:rPr>
                    <a:latin typeface="Courier"/>
                  </a:rPr>
                  <a:t> scipy.constants </a:t>
                </a:r>
                <a:r>
                  <a:rPr b="1">
                    <a:solidFill>
                      <a:srgbClr val="008000"/>
                    </a:solidFill>
                    <a:latin typeface="Courier"/>
                  </a:rPr>
                  <a:t>import</a:t>
                </a:r>
                <a:r>
                  <a:rPr>
                    <a:latin typeface="Courier"/>
                  </a:rPr>
                  <a:t> pi, parsec</a:t>
                </a:r>
                <a:br/>
                <a:r>
                  <a:rPr>
                    <a:latin typeface="Courier"/>
                  </a:rPr>
                  <a:t>f0 </a:t>
                </a:r>
                <a:r>
                  <a:rPr>
                    <a:solidFill>
                      <a:srgbClr val="666666"/>
                    </a:solidFill>
                    <a:latin typeface="Courier"/>
                  </a:rPr>
                  <a:t>=</a:t>
                </a:r>
                <a:r>
                  <a:rPr>
                    <a:latin typeface="Courier"/>
                  </a:rPr>
                  <a:t> </a:t>
                </a:r>
                <a:r>
                  <a:rPr>
                    <a:solidFill>
                      <a:srgbClr val="40A070"/>
                    </a:solidFill>
                    <a:latin typeface="Courier"/>
                  </a:rPr>
                  <a:t>2.518021002E-8</a:t>
                </a:r>
                <a:r>
                  <a:rPr>
                    <a:latin typeface="Courier"/>
                  </a:rPr>
                  <a:t> </a:t>
                </a:r>
                <a:r>
                  <a:rPr i="1">
                    <a:solidFill>
                      <a:srgbClr val="60A0B0"/>
                    </a:solidFill>
                    <a:latin typeface="Courier"/>
                  </a:rPr>
                  <a:t># W/m/m</a:t>
                </a:r>
                <a:br/>
                <a:r>
                  <a:rPr>
                    <a:latin typeface="Courier"/>
                  </a:rPr>
                  <a:t>r </a:t>
                </a:r>
                <a:r>
                  <a:rPr>
                    <a:solidFill>
                      <a:srgbClr val="666666"/>
                    </a:solidFill>
                    <a:latin typeface="Courier"/>
                  </a:rPr>
                  <a:t>=</a:t>
                </a:r>
                <a:r>
                  <a:rPr>
                    <a:latin typeface="Courier"/>
                  </a:rPr>
                  <a:t> </a:t>
                </a:r>
                <a:r>
                  <a:rPr>
                    <a:solidFill>
                      <a:srgbClr val="40A070"/>
                    </a:solidFill>
                    <a:latin typeface="Courier"/>
                  </a:rPr>
                  <a:t>10</a:t>
                </a:r>
                <a:r>
                  <a:rPr>
                    <a:solidFill>
                      <a:srgbClr val="666666"/>
                    </a:solidFill>
                    <a:latin typeface="Courier"/>
                  </a:rPr>
                  <a:t>*</a:t>
                </a:r>
                <a:r>
                  <a:rPr>
                    <a:latin typeface="Courier"/>
                  </a:rPr>
                  <a:t>parsec </a:t>
                </a:r>
                <a:r>
                  <a:rPr i="1">
                    <a:solidFill>
                      <a:srgbClr val="60A0B0"/>
                    </a:solidFill>
                    <a:latin typeface="Courier"/>
                  </a:rPr>
                  <a:t># m</a:t>
                </a:r>
                <a:br/>
                <a:r>
                  <a:rPr>
                    <a:latin typeface="Courier"/>
                  </a:rPr>
                  <a:t>L0 </a:t>
                </a:r>
                <a:r>
                  <a:rPr>
                    <a:solidFill>
                      <a:srgbClr val="666666"/>
                    </a:solidFill>
                    <a:latin typeface="Courier"/>
                  </a:rPr>
                  <a:t>=</a:t>
                </a:r>
                <a:r>
                  <a:rPr>
                    <a:latin typeface="Courier"/>
                  </a:rPr>
                  <a:t> </a:t>
                </a:r>
                <a:r>
                  <a:rPr>
                    <a:solidFill>
                      <a:srgbClr val="40A070"/>
                    </a:solidFill>
                    <a:latin typeface="Courier"/>
                  </a:rPr>
                  <a:t>4</a:t>
                </a:r>
                <a:r>
                  <a:rPr>
                    <a:solidFill>
                      <a:srgbClr val="666666"/>
                    </a:solidFill>
                    <a:latin typeface="Courier"/>
                  </a:rPr>
                  <a:t>*</a:t>
                </a:r>
                <a:r>
                  <a:rPr>
                    <a:latin typeface="Courier"/>
                  </a:rPr>
                  <a:t>pi</a:t>
                </a:r>
                <a:r>
                  <a:rPr>
                    <a:solidFill>
                      <a:srgbClr val="666666"/>
                    </a:solidFill>
                    <a:latin typeface="Courier"/>
                  </a:rPr>
                  <a:t>*</a:t>
                </a:r>
                <a:r>
                  <a:rPr>
                    <a:latin typeface="Courier"/>
                  </a:rPr>
                  <a:t>r</a:t>
                </a:r>
                <a:r>
                  <a:rPr>
                    <a:solidFill>
                      <a:srgbClr val="666666"/>
                    </a:solidFill>
                    <a:latin typeface="Courier"/>
                  </a:rPr>
                  <a:t>**</a:t>
                </a:r>
                <a:r>
                  <a:rPr>
                    <a:solidFill>
                      <a:srgbClr val="40A070"/>
                    </a:solidFill>
                    <a:latin typeface="Courier"/>
                  </a:rPr>
                  <a:t>2</a:t>
                </a:r>
                <a:r>
                  <a:rPr>
                    <a:solidFill>
                      <a:srgbClr val="666666"/>
                    </a:solidFill>
                    <a:latin typeface="Courier"/>
                  </a:rPr>
                  <a:t>*</a:t>
                </a:r>
                <a:r>
                  <a:rPr>
                    <a:latin typeface="Courier"/>
                  </a:rPr>
                  <a:t>f0 </a:t>
                </a:r>
                <a:r>
                  <a:rPr i="1">
                    <a:solidFill>
                      <a:srgbClr val="60A0B0"/>
                    </a:solidFill>
                    <a:latin typeface="Courier"/>
                  </a:rPr>
                  <a:t># W</a:t>
                </a:r>
                <a:br/>
                <a:r>
                  <a:rPr>
                    <a:solidFill>
                      <a:srgbClr val="008000"/>
                    </a:solidFill>
                    <a:latin typeface="Courier"/>
                  </a:rPr>
                  <a:t>print</a:t>
                </a:r>
                <a:r>
                  <a:rPr>
                    <a:latin typeface="Courier"/>
                  </a:rPr>
                  <a:t>(</a:t>
                </a:r>
                <a:r>
                  <a:rPr>
                    <a:solidFill>
                      <a:srgbClr val="BB6688"/>
                    </a:solidFill>
                    <a:latin typeface="Courier"/>
                  </a:rPr>
                  <a:t>f'r = 10 pc = </a:t>
                </a:r>
                <a:r>
                  <a:rPr>
                    <a:solidFill>
                      <a:srgbClr val="4070A0"/>
                    </a:solidFill>
                    <a:latin typeface="Courier"/>
                  </a:rPr>
                  <a:t>{</a:t>
                </a:r>
                <a:r>
                  <a:rPr>
                    <a:latin typeface="Courier"/>
                  </a:rPr>
                  <a:t>r</a:t>
                </a:r>
                <a:r>
                  <a:rPr>
                    <a:solidFill>
                      <a:srgbClr val="4070A0"/>
                    </a:solidFill>
                    <a:latin typeface="Courier"/>
                  </a:rPr>
                  <a:t>:1.4e}</a:t>
                </a:r>
                <a:r>
                  <a:rPr>
                    <a:solidFill>
                      <a:srgbClr val="BB6688"/>
                    </a:solidFill>
                    <a:latin typeface="Courier"/>
                  </a:rPr>
                  <a:t> m'</a:t>
                </a:r>
                <a:r>
                  <a:rPr>
                    <a:latin typeface="Courier"/>
                  </a:rPr>
                  <a:t>)</a:t>
                </a:r>
                <a:br/>
                <a:r>
                  <a:rPr>
                    <a:solidFill>
                      <a:srgbClr val="008000"/>
                    </a:solidFill>
                    <a:latin typeface="Courier"/>
                  </a:rPr>
                  <a:t>print</a:t>
                </a:r>
                <a:r>
                  <a:rPr>
                    <a:latin typeface="Courier"/>
                  </a:rPr>
                  <a:t>(</a:t>
                </a:r>
                <a:r>
                  <a:rPr>
                    <a:solidFill>
                      <a:srgbClr val="BB6688"/>
                    </a:solidFill>
                    <a:latin typeface="Courier"/>
                  </a:rPr>
                  <a:t>f'Conventional flux for zero apparent magnitude (m=0): F0=</a:t>
                </a:r>
                <a:r>
                  <a:rPr>
                    <a:solidFill>
                      <a:srgbClr val="4070A0"/>
                    </a:solidFill>
                    <a:latin typeface="Courier"/>
                  </a:rPr>
                  <a:t>{</a:t>
                </a:r>
                <a:r>
                  <a:rPr>
                    <a:latin typeface="Courier"/>
                  </a:rPr>
                  <a:t>f0</a:t>
                </a:r>
                <a:r>
                  <a:rPr>
                    <a:solidFill>
                      <a:srgbClr val="4070A0"/>
                    </a:solidFill>
                    <a:latin typeface="Courier"/>
                  </a:rPr>
                  <a:t>:1.4e}</a:t>
                </a:r>
                <a:r>
                  <a:rPr>
                    <a:solidFill>
                      <a:srgbClr val="BB6688"/>
                    </a:solidFill>
                    <a:latin typeface="Courier"/>
                  </a:rPr>
                  <a:t> W/m/m'</a:t>
                </a:r>
                <a:r>
                  <a:rPr>
                    <a:latin typeface="Courier"/>
                  </a:rPr>
                  <a:t>)</a:t>
                </a:r>
                <a:br/>
                <a:r>
                  <a:rPr>
                    <a:solidFill>
                      <a:srgbClr val="008000"/>
                    </a:solidFill>
                    <a:latin typeface="Courier"/>
                  </a:rPr>
                  <a:t>print</a:t>
                </a:r>
                <a:r>
                  <a:rPr>
                    <a:latin typeface="Courier"/>
                  </a:rPr>
                  <a:t>(</a:t>
                </a:r>
                <a:r>
                  <a:rPr>
                    <a:solidFill>
                      <a:srgbClr val="BB6688"/>
                    </a:solidFill>
                    <a:latin typeface="Courier"/>
                  </a:rPr>
                  <a:t>f'Conventional luminosity for zero absolute magnitude (M=0): L0=</a:t>
                </a:r>
                <a:r>
                  <a:rPr>
                    <a:solidFill>
                      <a:srgbClr val="4070A0"/>
                    </a:solidFill>
                    <a:latin typeface="Courier"/>
                  </a:rPr>
                  <a:t>{</a:t>
                </a:r>
                <a:r>
                  <a:rPr>
                    <a:latin typeface="Courier"/>
                  </a:rPr>
                  <a:t>L0</a:t>
                </a:r>
                <a:r>
                  <a:rPr>
                    <a:solidFill>
                      <a:srgbClr val="4070A0"/>
                    </a:solidFill>
                    <a:latin typeface="Courier"/>
                  </a:rPr>
                  <a:t>:1.4e}</a:t>
                </a:r>
                <a:r>
                  <a:rPr>
                    <a:solidFill>
                      <a:srgbClr val="BB6688"/>
                    </a:solidFill>
                    <a:latin typeface="Courier"/>
                  </a:rPr>
                  <a:t> W'</a:t>
                </a:r>
                <a:r>
                  <a:rPr>
                    <a:latin typeface="Courier"/>
                  </a:rPr>
                  <a:t>)</a:t>
                </a:r>
              </a:p>
              <a:p>
                <a:pPr lvl="0" indent="0">
                  <a:buNone/>
                </a:pPr>
                <a:r>
                  <a:rPr>
                    <a:latin typeface="Courier"/>
                  </a:rPr>
                  <a:t>r = 10 pc = 3.0857e+17 m
Conventional flux for zero apparent magnitude (m=0): F0=2.5180e-08 W/m/m
Conventional luminosity for zero absolute magnitude (M=0): L0=3.0128e+28 W</a:t>
                </a:r>
              </a:p>
              <a:p>
                <a:pPr lvl="0" indent="0" marL="0">
                  <a:buNone/>
                </a:pPr>
                <a:r>
                  <a:rPr/>
                  <a:t>The zero value of the absolute magnitude, </a:t>
                </a:r>
                <a14:m>
                  <m:oMath xmlns:m="http://schemas.openxmlformats.org/officeDocument/2006/math">
                    <m:r>
                      <m:t>M</m:t>
                    </m:r>
                    <m:r>
                      <m:rPr>
                        <m:sty m:val="p"/>
                      </m:rPr>
                      <m:t>=</m:t>
                    </m:r>
                    <m:r>
                      <m:t>0</m:t>
                    </m:r>
                  </m:oMath>
                </a14:m>
                <a:r>
                  <a:rPr/>
                  <a:t>, corresponds to a luminosity of</a:t>
                </a:r>
              </a:p>
              <a:p>
                <a:pPr lvl="0" indent="0" marL="1270000">
                  <a:buNone/>
                </a:pPr>
                <a:r>
                  <a:rPr sz="2000" b="1"/>
                  <a:t>Zero point luminosity (conventional)</a:t>
                </a:r>
              </a:p>
              <a:p>
                <a:pPr lvl="0" indent="0" marL="1270000">
                  <a:buNone/>
                </a:pPr>
                <a14:m>
                  <m:oMathPara xmlns:m="http://schemas.openxmlformats.org/officeDocument/2006/math">
                    <m:oMathParaPr>
                      <m:jc m:val="center"/>
                    </m:oMathParaPr>
                    <m:oMath>
                      <m:sSub>
                        <m:e>
                          <m:r>
                            <m:t>L</m:t>
                          </m:r>
                        </m:e>
                        <m:sub>
                          <m:r>
                            <m:t>0</m:t>
                          </m:r>
                        </m:sub>
                      </m:sSub>
                      <m:r>
                        <m:rPr>
                          <m:sty m:val="p"/>
                        </m:rPr>
                        <m:t>=</m:t>
                      </m:r>
                      <m:r>
                        <m:t>4</m:t>
                      </m:r>
                      <m:r>
                        <m:t>π</m:t>
                      </m:r>
                      <m:sSup>
                        <m:e>
                          <m:r>
                            <m:t>r</m:t>
                          </m:r>
                        </m:e>
                        <m:sup>
                          <m:r>
                            <m:t>2</m:t>
                          </m:r>
                        </m:sup>
                      </m:sSup>
                      <m:sSub>
                        <m:e>
                          <m:r>
                            <m:t>F</m:t>
                          </m:r>
                        </m:e>
                        <m:sub>
                          <m:r>
                            <m:t>0</m:t>
                          </m:r>
                        </m:sub>
                      </m:sSub>
                      <m:r>
                        <m:rPr>
                          <m:sty m:val="p"/>
                        </m:rPr>
                        <m:t>=</m:t>
                      </m:r>
                      <m:r>
                        <m:t>3.0128</m:t>
                      </m:r>
                      <m:r>
                        <m:rPr>
                          <m:sty m:val="p"/>
                        </m:rPr>
                        <m:t>×</m:t>
                      </m:r>
                      <m:sSup>
                        <m:e>
                          <m:r>
                            <m:t>10</m:t>
                          </m:r>
                        </m:e>
                        <m:sup>
                          <m:r>
                            <m:t>28</m:t>
                          </m:r>
                        </m:sup>
                      </m:sSup>
                      <m:r>
                        <m:rPr>
                          <m:sty m:val="p"/>
                        </m:rPr>
                        <m:t>W</m:t>
                      </m:r>
                      <m:r>
                        <m:rPr>
                          <m:sty m:val="p"/>
                        </m:rPr>
                        <m:t>.</m:t>
                      </m:r>
                      <m:r>
                        <m:t>  </m:t>
                      </m:r>
                      <m:d>
                        <m:dPr>
                          <m:begChr m:val="("/>
                          <m:endChr m:val=")"/>
                          <m:sepChr m:val=""/>
                          <m:grow/>
                        </m:dPr>
                        <m:e>
                          <m:r>
                            <m:t>9</m:t>
                          </m:r>
                        </m:e>
                      </m:d>
                    </m:oMath>
                  </m:oMathPara>
                </a14:m>
              </a:p>
              <a:p>
                <a:pPr lvl="0" indent="0" marL="1270000">
                  <a:buNone/>
                </a:pPr>
                <a:r>
                  <a:rPr sz="2000"/>
                  <a:t>(Reference: IAU 2015 resolution.)</a:t>
                </a:r>
              </a:p>
              <a:p>
                <a:pPr lvl="0" indent="0" marL="0">
                  <a:buNone/>
                </a:pPr>
                <a:r>
                  <a:rPr/>
                  <a:t>Plugging Equation 1 into Equation 5, and considering that by definition the absolute magnitude is equal to the apparent magnitude at a distance </a:t>
                </a:r>
                <a14:m>
                  <m:oMath xmlns:m="http://schemas.openxmlformats.org/officeDocument/2006/math">
                    <m:r>
                      <m:t>r</m:t>
                    </m:r>
                    <m:r>
                      <m:rPr>
                        <m:sty m:val="p"/>
                      </m:rPr>
                      <m:t>=</m:t>
                    </m:r>
                    <m:r>
                      <m:t>10</m:t>
                    </m:r>
                    <m:r>
                      <m:rPr>
                        <m:sty m:val="p"/>
                      </m:rPr>
                      <m:t>p</m:t>
                    </m:r>
                    <m:r>
                      <m:rPr>
                        <m:sty m:val="p"/>
                      </m:rPr>
                      <m:t>c</m:t>
                    </m:r>
                  </m:oMath>
                </a14:m>
                <a:r>
                  <a:rPr/>
                  <a:t>, we can define the absolute magnitude as</a:t>
                </a:r>
              </a:p>
              <a:p>
                <a:pPr lvl="0" indent="0" marL="1270000">
                  <a:buNone/>
                </a:pPr>
                <a:r>
                  <a:rPr sz="2000" b="1"/>
                  <a:t>Absolute magnitude (conventional)</a:t>
                </a:r>
              </a:p>
              <a:p>
                <a:pPr lvl="0" indent="0" marL="1270000">
                  <a:buNone/>
                </a:pPr>
                <a14:m>
                  <m:oMathPara xmlns:m="http://schemas.openxmlformats.org/officeDocument/2006/math">
                    <m:oMathParaPr>
                      <m:jc m:val="center"/>
                    </m:oMathParaPr>
                    <m:oMath>
                      <m:r>
                        <m:t>M</m:t>
                      </m:r>
                      <m:r>
                        <m:rPr>
                          <m:sty m:val="p"/>
                        </m:rPr>
                        <m:t>=</m:t>
                      </m:r>
                      <m:r>
                        <m:rPr>
                          <m:sty m:val="p"/>
                        </m:rPr>
                        <m:t>−</m:t>
                      </m:r>
                      <m:r>
                        <m:t>2.5</m:t>
                      </m:r>
                      <m:sSub>
                        <m:e>
                          <m:r>
                            <m:rPr>
                              <m:sty m:val="p"/>
                            </m:rPr>
                            <m:t>log</m:t>
                          </m:r>
                        </m:e>
                        <m:sub>
                          <m:r>
                            <m:t>10</m:t>
                          </m:r>
                        </m:sub>
                      </m:sSub>
                      <m:f>
                        <m:fPr>
                          <m:type m:val="bar"/>
                        </m:fPr>
                        <m:num>
                          <m:sSub>
                            <m:e>
                              <m:r>
                                <m:t>L</m:t>
                              </m:r>
                            </m:e>
                            <m:sub>
                              <m:r>
                                <m:t>1</m:t>
                              </m:r>
                            </m:sub>
                          </m:sSub>
                        </m:num>
                        <m:den>
                          <m:sSub>
                            <m:e>
                              <m:r>
                                <m:t>L</m:t>
                              </m:r>
                            </m:e>
                            <m:sub>
                              <m:r>
                                <m:t>0</m:t>
                              </m:r>
                            </m:sub>
                          </m:sSub>
                        </m:den>
                      </m:f>
                      <m:r>
                        <m:rPr>
                          <m:sty m:val="p"/>
                        </m:rPr>
                        <m:t>=</m:t>
                      </m:r>
                      <m:r>
                        <m:rPr>
                          <m:sty m:val="p"/>
                        </m:rPr>
                        <m:t>−</m:t>
                      </m:r>
                      <m:r>
                        <m:t>2.5</m:t>
                      </m:r>
                      <m:sSub>
                        <m:e>
                          <m:r>
                            <m:rPr>
                              <m:sty m:val="p"/>
                            </m:rPr>
                            <m:t>log</m:t>
                          </m:r>
                        </m:e>
                        <m:sub>
                          <m:r>
                            <m:t>10</m:t>
                          </m:r>
                        </m:sub>
                      </m:sSub>
                      <m:sSub>
                        <m:e>
                          <m:r>
                            <m:t>L</m:t>
                          </m:r>
                        </m:e>
                        <m:sub>
                          <m:r>
                            <m:t>1</m:t>
                          </m:r>
                        </m:sub>
                      </m:sSub>
                      <m:r>
                        <m:rPr>
                          <m:sty m:val="p"/>
                        </m:rPr>
                        <m:t>+</m:t>
                      </m:r>
                      <m:r>
                        <m:t>71.1974</m:t>
                      </m:r>
                      <m:r>
                        <m:rPr>
                          <m:sty m:val="p"/>
                        </m:rPr>
                        <m:t>.</m:t>
                      </m:r>
                      <m:r>
                        <m:t>  </m:t>
                      </m:r>
                      <m:d>
                        <m:dPr>
                          <m:begChr m:val="("/>
                          <m:endChr m:val=")"/>
                          <m:sepChr m:val=""/>
                          <m:grow/>
                        </m:dPr>
                        <m:e>
                          <m:r>
                            <m:t>10</m:t>
                          </m:r>
                        </m:e>
                      </m:d>
                    </m:oMath>
                  </m:oMathPara>
                </a14:m>
              </a:p>
              <a:p>
                <a:pPr lvl="0" indent="0" marL="0">
                  <a:buNone/>
                </a:pPr>
                <a:r>
                  <a:rPr/>
                  <a:t>Using this convention, the absolute magnitude of the Sun, having a </a:t>
                </a:r>
                <a:r>
                  <a:rPr i="1"/>
                  <a:t>nominal solar luminosity</a:t>
                </a:r>
                <a:r>
                  <a:rPr/>
                  <a:t> </a:t>
                </a:r>
                <a14:m>
                  <m:oMath xmlns:m="http://schemas.openxmlformats.org/officeDocument/2006/math">
                    <m:sSub>
                      <m:e>
                        <m:r>
                          <m:t>L</m:t>
                        </m:r>
                      </m:e>
                      <m:sub>
                        <m:r>
                          <m:rPr>
                            <m:sty m:val="p"/>
                          </m:rPr>
                          <m:t>⊙</m:t>
                        </m:r>
                      </m:sub>
                    </m:sSub>
                    <m:r>
                      <m:rPr>
                        <m:sty m:val="p"/>
                      </m:rPr>
                      <m:t>=</m:t>
                    </m:r>
                    <m:r>
                      <m:t>3.828</m:t>
                    </m:r>
                    <m:r>
                      <m:rPr>
                        <m:sty m:val="p"/>
                      </m:rPr>
                      <m:t>×</m:t>
                    </m:r>
                    <m:sSup>
                      <m:e>
                        <m:r>
                          <m:t>10</m:t>
                        </m:r>
                      </m:e>
                      <m:sup>
                        <m:r>
                          <m:t>26</m:t>
                        </m:r>
                      </m:sup>
                    </m:sSup>
                    <m:r>
                      <m:rPr>
                        <m:sty m:val="p"/>
                      </m:rPr>
                      <m:t>W</m:t>
                    </m:r>
                  </m:oMath>
                </a14:m>
                <a:r>
                  <a:rPr/>
                  <a:t>, is</a:t>
                </a:r>
              </a:p>
              <a:p>
                <a:pPr lvl="0" indent="0" marL="0">
                  <a:buNone/>
                </a:pPr>
                <a14:m>
                  <m:oMathPara xmlns:m="http://schemas.openxmlformats.org/officeDocument/2006/math">
                    <m:oMathParaPr>
                      <m:jc m:val="center"/>
                    </m:oMathParaPr>
                    <m:oMath>
                      <m:sSub>
                        <m:e>
                          <m:r>
                            <m:t>M</m:t>
                          </m:r>
                        </m:e>
                        <m:sub>
                          <m:r>
                            <m:rPr>
                              <m:sty m:val="p"/>
                            </m:rPr>
                            <m:t>⊙</m:t>
                          </m:r>
                        </m:sub>
                      </m:sSub>
                      <m:r>
                        <m:rPr>
                          <m:sty m:val="p"/>
                        </m:rPr>
                        <m:t>=</m:t>
                      </m:r>
                      <m:r>
                        <m:t>4.74</m:t>
                      </m:r>
                      <m:r>
                        <m:rPr>
                          <m:sty m:val="p"/>
                        </m:rPr>
                        <m:t>m</m:t>
                      </m:r>
                      <m:r>
                        <m:rPr>
                          <m:sty m:val="p"/>
                        </m:rPr>
                        <m:t>a</m:t>
                      </m:r>
                      <m:r>
                        <m:rPr>
                          <m:sty m:val="p"/>
                        </m:rPr>
                        <m:t>g</m:t>
                      </m:r>
                      <m:r>
                        <m:rPr>
                          <m:sty m:val="p"/>
                        </m:rPr>
                        <m:t>.</m:t>
                      </m:r>
                      <m:r>
                        <m:t>  </m:t>
                      </m:r>
                      <m:d>
                        <m:dPr>
                          <m:begChr m:val="("/>
                          <m:endChr m:val=")"/>
                          <m:sepChr m:val=""/>
                          <m:grow/>
                        </m:dPr>
                        <m:e>
                          <m:r>
                            <m:t>11</m:t>
                          </m:r>
                        </m:e>
                      </m:d>
                    </m:oMath>
                  </m:oMathPara>
                </a14:m>
              </a:p>
              <a:p>
                <a:pPr lvl="0" indent="0">
                  <a:buNone/>
                </a:pPr>
                <a:r>
                  <a:rPr b="1">
                    <a:solidFill>
                      <a:srgbClr val="008000"/>
                    </a:solidFill>
                    <a:latin typeface="Courier"/>
                  </a:rPr>
                  <a:t>from</a:t>
                </a:r>
                <a:r>
                  <a:rPr>
                    <a:latin typeface="Courier"/>
                  </a:rPr>
                  <a:t> numpy </a:t>
                </a:r>
                <a:r>
                  <a:rPr b="1">
                    <a:solidFill>
                      <a:srgbClr val="008000"/>
                    </a:solidFill>
                    <a:latin typeface="Courier"/>
                  </a:rPr>
                  <a:t>import</a:t>
                </a:r>
                <a:r>
                  <a:rPr>
                    <a:latin typeface="Courier"/>
                  </a:rPr>
                  <a:t> log10</a:t>
                </a:r>
                <a:br/>
                <a:r>
                  <a:rPr b="1">
                    <a:solidFill>
                      <a:srgbClr val="008000"/>
                    </a:solidFill>
                    <a:latin typeface="Courier"/>
                  </a:rPr>
                  <a:t>from</a:t>
                </a:r>
                <a:r>
                  <a:rPr>
                    <a:latin typeface="Courier"/>
                  </a:rPr>
                  <a:t> astropy.constants </a:t>
                </a:r>
                <a:r>
                  <a:rPr b="1">
                    <a:solidFill>
                      <a:srgbClr val="008000"/>
                    </a:solidFill>
                    <a:latin typeface="Courier"/>
                  </a:rPr>
                  <a:t>import</a:t>
                </a:r>
                <a:r>
                  <a:rPr>
                    <a:latin typeface="Courier"/>
                  </a:rPr>
                  <a:t> L_sun, L_bol0</a:t>
                </a:r>
                <a:br/>
                <a:br/>
                <a:r>
                  <a:rPr>
                    <a:solidFill>
                      <a:srgbClr val="008000"/>
                    </a:solidFill>
                    <a:latin typeface="Courier"/>
                  </a:rPr>
                  <a:t>print</a:t>
                </a:r>
                <a:r>
                  <a:rPr>
                    <a:latin typeface="Courier"/>
                  </a:rPr>
                  <a:t>(L_sun)</a:t>
                </a:r>
                <a:br/>
                <a:r>
                  <a:rPr>
                    <a:solidFill>
                      <a:srgbClr val="008000"/>
                    </a:solidFill>
                    <a:latin typeface="Courier"/>
                  </a:rPr>
                  <a:t>print</a:t>
                </a:r>
                <a:r>
                  <a:rPr>
                    <a:latin typeface="Courier"/>
                  </a:rPr>
                  <a:t>(L_bol0)</a:t>
                </a:r>
                <a:br/>
                <a:r>
                  <a:rPr>
                    <a:latin typeface="Courier"/>
                  </a:rPr>
                  <a:t>L0 </a:t>
                </a:r>
                <a:r>
                  <a:rPr>
                    <a:solidFill>
                      <a:srgbClr val="666666"/>
                    </a:solidFill>
                    <a:latin typeface="Courier"/>
                  </a:rPr>
                  <a:t>=</a:t>
                </a:r>
                <a:r>
                  <a:rPr>
                    <a:latin typeface="Courier"/>
                  </a:rPr>
                  <a:t> </a:t>
                </a:r>
                <a:r>
                  <a:rPr>
                    <a:solidFill>
                      <a:srgbClr val="40A070"/>
                    </a:solidFill>
                    <a:latin typeface="Courier"/>
                  </a:rPr>
                  <a:t>3.0128E28</a:t>
                </a:r>
                <a:r>
                  <a:rPr>
                    <a:latin typeface="Courier"/>
                  </a:rPr>
                  <a:t> </a:t>
                </a:r>
                <a:r>
                  <a:rPr i="1">
                    <a:solidFill>
                      <a:srgbClr val="60A0B0"/>
                    </a:solidFill>
                    <a:latin typeface="Courier"/>
                  </a:rPr>
                  <a:t># W</a:t>
                </a:r>
                <a:br/>
                <a:r>
                  <a:rPr>
                    <a:latin typeface="Courier"/>
                  </a:rPr>
                  <a:t>M </a:t>
                </a:r>
                <a:r>
                  <a:rPr>
                    <a:solidFill>
                      <a:srgbClr val="666666"/>
                    </a:solidFill>
                    <a:latin typeface="Courier"/>
                  </a:rPr>
                  <a:t>=</a:t>
                </a:r>
                <a:r>
                  <a:rPr>
                    <a:latin typeface="Courier"/>
                  </a:rPr>
                  <a:t> </a:t>
                </a:r>
                <a:r>
                  <a:rPr>
                    <a:solidFill>
                      <a:srgbClr val="666666"/>
                    </a:solidFill>
                    <a:latin typeface="Courier"/>
                  </a:rPr>
                  <a:t>-</a:t>
                </a:r>
                <a:r>
                  <a:rPr>
                    <a:solidFill>
                      <a:srgbClr val="40A070"/>
                    </a:solidFill>
                    <a:latin typeface="Courier"/>
                  </a:rPr>
                  <a:t>2.5</a:t>
                </a:r>
                <a:r>
                  <a:rPr>
                    <a:solidFill>
                      <a:srgbClr val="666666"/>
                    </a:solidFill>
                    <a:latin typeface="Courier"/>
                  </a:rPr>
                  <a:t>*</a:t>
                </a:r>
                <a:r>
                  <a:rPr>
                    <a:latin typeface="Courier"/>
                  </a:rPr>
                  <a:t>log10(L_sun</a:t>
                </a:r>
                <a:r>
                  <a:rPr>
                    <a:solidFill>
                      <a:srgbClr val="666666"/>
                    </a:solidFill>
                    <a:latin typeface="Courier"/>
                  </a:rPr>
                  <a:t>/</a:t>
                </a:r>
                <a:r>
                  <a:rPr>
                    <a:latin typeface="Courier"/>
                  </a:rPr>
                  <a:t>L_bol0)</a:t>
                </a:r>
                <a:br/>
                <a:r>
                  <a:rPr>
                    <a:solidFill>
                      <a:srgbClr val="008000"/>
                    </a:solidFill>
                    <a:latin typeface="Courier"/>
                  </a:rPr>
                  <a:t>print</a:t>
                </a:r>
                <a:r>
                  <a:rPr>
                    <a:latin typeface="Courier"/>
                  </a:rPr>
                  <a:t>(</a:t>
                </a:r>
                <a:r>
                  <a:rPr>
                    <a:solidFill>
                      <a:srgbClr val="BB6688"/>
                    </a:solidFill>
                    <a:latin typeface="Courier"/>
                  </a:rPr>
                  <a:t>f'Absolute magnitude of the Sun: M_sun = </a:t>
                </a:r>
                <a:r>
                  <a:rPr>
                    <a:solidFill>
                      <a:srgbClr val="4070A0"/>
                    </a:solidFill>
                    <a:latin typeface="Courier"/>
                  </a:rPr>
                  <a:t>{</a:t>
                </a:r>
                <a:r>
                  <a:rPr>
                    <a:latin typeface="Courier"/>
                  </a:rPr>
                  <a:t>M</a:t>
                </a:r>
                <a:r>
                  <a:rPr>
                    <a:solidFill>
                      <a:srgbClr val="4070A0"/>
                    </a:solidFill>
                    <a:latin typeface="Courier"/>
                  </a:rPr>
                  <a:t>:.2f}</a:t>
                </a:r>
                <a:r>
                  <a:rPr>
                    <a:solidFill>
                      <a:srgbClr val="BB6688"/>
                    </a:solidFill>
                    <a:latin typeface="Courier"/>
                  </a:rPr>
                  <a:t>'</a:t>
                </a:r>
                <a:r>
                  <a:rPr>
                    <a:latin typeface="Courier"/>
                  </a:rPr>
                  <a:t>)</a:t>
                </a:r>
              </a:p>
              <a:p>
                <a:pPr lvl="0" indent="0">
                  <a:buNone/>
                </a:pPr>
                <a:r>
                  <a:rPr>
                    <a:latin typeface="Courier"/>
                  </a:rPr>
                  <a:t>  Name   = Nominal solar luminosity
  Value  = 3.828e+26
  Uncertainty  = 0.0
  Unit  = W
  Reference = IAU 2015 Resolution B 3
  Name   = Luminosity for absolute bolometric magnitude 0
  Value  = 3.0128e+28
  Uncertainty  = 0.0
  Unit  = W
  Reference = IAU 2015 Resolution B 2
Absolute magnitude of the Sun: M_sun = 4.74</a:t>
                </a:r>
              </a:p>
              <a:p>
                <a:pPr lvl="0" indent="0" marL="1270000">
                  <a:buNone/>
                </a:pPr>
                <a:r>
                  <a:rPr sz="2000" b="1"/>
                  <a:t>Caution</a:t>
                </a:r>
              </a:p>
              <a:p>
                <a:pPr lvl="0" indent="0" marL="1270000">
                  <a:buNone/>
                </a:pPr>
                <a:r>
                  <a:rPr sz="2000"/>
                  <a:t>In different textbooks or sources (not updated to the IAU 2015 resolution), you may find different conventions for the zero points of apparent and absolute magnitudes. Consequently, you may have different values of the apparent and absolute magnitudes of the Sun (or other stars). For example, you may find that in some books the solar absolute bolometric magnitude is </a:t>
                </a:r>
                <a14:m>
                  <m:oMath xmlns:m="http://schemas.openxmlformats.org/officeDocument/2006/math">
                    <m:sSub>
                      <m:e>
                        <m:r>
                          <m:t>M</m:t>
                        </m:r>
                      </m:e>
                      <m:sub>
                        <m:r>
                          <m:rPr>
                            <m:sty m:val="p"/>
                          </m:rPr>
                          <m:t>⊙</m:t>
                        </m:r>
                      </m:sub>
                    </m:sSub>
                    <m:r>
                      <m:rPr>
                        <m:sty m:val="p"/>
                      </m:rPr>
                      <m:t>=</m:t>
                    </m:r>
                    <m:r>
                      <m:t>4.83</m:t>
                    </m:r>
                  </m:oMath>
                </a14:m>
                <a:r>
                  <a:rPr sz="2000"/>
                  <a:t> instead of </a:t>
                </a:r>
                <a14:m>
                  <m:oMath xmlns:m="http://schemas.openxmlformats.org/officeDocument/2006/math">
                    <m:sSub>
                      <m:e>
                        <m:r>
                          <m:t>M</m:t>
                        </m:r>
                      </m:e>
                      <m:sub>
                        <m:r>
                          <m:rPr>
                            <m:sty m:val="p"/>
                          </m:rPr>
                          <m:t>⊙</m:t>
                        </m:r>
                      </m:sub>
                    </m:sSub>
                    <m:r>
                      <m:rPr>
                        <m:sty m:val="p"/>
                      </m:rPr>
                      <m:t>=</m:t>
                    </m:r>
                    <m:r>
                      <m:t>4.74</m:t>
                    </m:r>
                  </m:oMath>
                </a14:m>
                <a:r>
                  <a:rPr sz="2000"/>
                  <a:t>.</a:t>
                </a:r>
              </a:p>
              <a:p>
                <a:pPr lvl="0" indent="0" marL="0">
                  <a:spcBef>
                    <a:spcPts val="3000"/>
                  </a:spcBef>
                  <a:buNone/>
                </a:pPr>
                <a:r>
                  <a:rPr b="1"/>
                  <a:t>Setting the Absolute Magnitude scale</a:t>
                </a:r>
              </a:p>
              <a:p>
                <a:pPr lvl="0" indent="0" marL="0">
                  <a:buNone/>
                </a:pPr>
                <a:r>
                  <a:rPr/>
                  <a:t>We will need to convert magnitudes to S.I. units of luminosity. </a:t>
                </a:r>
              </a:p>
              <a:p>
                <a:pPr lvl="0" indent="0" marL="0">
                  <a:buNone/>
                </a:pPr>
                <a:r>
                  <a:rPr/>
                  <a:t>Based on the  IAU 2015 resolution, we use the zero point luminosity previously introduced in Equation 9 (</a:t>
                </a:r>
                <a14:m>
                  <m:oMath xmlns:m="http://schemas.openxmlformats.org/officeDocument/2006/math">
                    <m:sSub>
                      <m:e>
                        <m:r>
                          <m:t>L</m:t>
                        </m:r>
                      </m:e>
                      <m:sub>
                        <m:r>
                          <m:t>0</m:t>
                        </m:r>
                      </m:sub>
                    </m:sSub>
                    <m:r>
                      <m:rPr>
                        <m:sty m:val="p"/>
                      </m:rPr>
                      <m:t>=</m:t>
                    </m:r>
                    <m:r>
                      <m:t>3.0128</m:t>
                    </m:r>
                    <m:r>
                      <m:rPr>
                        <m:sty m:val="p"/>
                      </m:rPr>
                      <m:t>×</m:t>
                    </m:r>
                    <m:sSup>
                      <m:e>
                        <m:r>
                          <m:t>10</m:t>
                        </m:r>
                      </m:e>
                      <m:sup>
                        <m:r>
                          <m:t>28</m:t>
                        </m:r>
                      </m:sup>
                    </m:sSup>
                  </m:oMath>
                </a14:m>
                <a:r>
                  <a:rPr/>
                  <a:t> W) to define the absolute magnitude in Equation 10. Rearranging this, we find that for a star with absolute magnitude </a:t>
                </a:r>
                <a14:m>
                  <m:oMath xmlns:m="http://schemas.openxmlformats.org/officeDocument/2006/math">
                    <m:r>
                      <m:t>M</m:t>
                    </m:r>
                  </m:oMath>
                </a14:m>
                <a:r>
                  <a:rPr/>
                  <a:t>, the luminosity is given by</a:t>
                </a:r>
              </a:p>
              <a:p>
                <a:pPr lvl="0" indent="0" marL="0">
                  <a:buNone/>
                </a:pPr>
                <a14:m>
                  <m:oMathPara xmlns:m="http://schemas.openxmlformats.org/officeDocument/2006/math">
                    <m:oMathParaPr>
                      <m:jc m:val="center"/>
                    </m:oMathParaPr>
                    <m:oMath>
                      <m:r>
                        <m:t>L</m:t>
                      </m:r>
                      <m:r>
                        <m:rPr>
                          <m:sty m:val="p"/>
                        </m:rPr>
                        <m:t>=</m:t>
                      </m:r>
                      <m:sSub>
                        <m:e>
                          <m:r>
                            <m:t>L</m:t>
                          </m:r>
                        </m:e>
                        <m:sub>
                          <m:r>
                            <m:t>0</m:t>
                          </m:r>
                        </m:sub>
                      </m:sSub>
                      <m:sSup>
                        <m:e>
                          <m:r>
                            <m:t>10</m:t>
                          </m:r>
                        </m:e>
                        <m:sup>
                          <m:r>
                            <m:rPr>
                              <m:sty m:val="p"/>
                            </m:rPr>
                            <m:t>−</m:t>
                          </m:r>
                          <m:r>
                            <m:t>0.4</m:t>
                          </m:r>
                          <m:r>
                            <m:t>M</m:t>
                          </m:r>
                        </m:sup>
                      </m:sSup>
                      <m:r>
                        <m:rPr>
                          <m:sty m:val="p"/>
                        </m:rPr>
                        <m:t>.</m:t>
                      </m:r>
                      <m:r>
                        <m:t>  </m:t>
                      </m:r>
                      <m:d>
                        <m:dPr>
                          <m:begChr m:val="("/>
                          <m:endChr m:val=")"/>
                          <m:sepChr m:val=""/>
                          <m:grow/>
                        </m:dPr>
                        <m:e>
                          <m:r>
                            <m:t>12</m:t>
                          </m:r>
                        </m:e>
                      </m:d>
                    </m:oMath>
                  </m:oMathPara>
                </a14:m>
              </a:p>
              <a:p>
                <a:pPr lvl="0" indent="0" marL="0">
                  <a:buNone/>
                </a:pPr>
                <a:r>
                  <a:rPr/>
                  <a:t>You may notice that this definition uses only the zero point value of the luminosity defined in Equation 9 to relate the luminosity and absolute magnitude of a star.</a:t>
                </a:r>
              </a:p>
              <a:p>
                <a:pPr lvl="0" indent="0" marL="1270000">
                  <a:buNone/>
                </a:pPr>
                <a:r>
                  <a:rPr sz="2000" b="1"/>
                  <a:t>Caution</a:t>
                </a:r>
              </a:p>
              <a:p>
                <a:pPr lvl="0" indent="0" marL="1270000">
                  <a:buNone/>
                </a:pPr>
                <a:r>
                  <a:rPr sz="2000"/>
                  <a:t>Once again, some caution is needed when consulting textbooks and other sources, as conventions may change. Other (outdated) sources may use other references for the absolute magnitude </a:t>
                </a:r>
                <a14:m>
                  <m:oMath xmlns:m="http://schemas.openxmlformats.org/officeDocument/2006/math">
                    <m:sSub>
                      <m:e>
                        <m:r>
                          <m:t>M</m:t>
                        </m:r>
                      </m:e>
                      <m:sub>
                        <m:r>
                          <m:t>2</m:t>
                        </m:r>
                      </m:sub>
                    </m:sSub>
                  </m:oMath>
                </a14:m>
                <a:r>
                  <a:rPr sz="2000"/>
                  <a:t> of Equation 8 instead of the zero value used in Equation 10 and in the derivation above. In some cases for instance you may find that the solar absolute magnitude is used: </a:t>
                </a:r>
                <a14:m>
                  <m:oMath xmlns:m="http://schemas.openxmlformats.org/officeDocument/2006/math">
                    <m:sSub>
                      <m:e>
                        <m:r>
                          <m:t>M</m:t>
                        </m:r>
                      </m:e>
                      <m:sub>
                        <m:r>
                          <m:t>2</m:t>
                        </m:r>
                      </m:sub>
                    </m:sSub>
                    <m:r>
                      <m:rPr>
                        <m:sty m:val="p"/>
                      </m:rPr>
                      <m:t>=</m:t>
                    </m:r>
                    <m:sSub>
                      <m:e>
                        <m:r>
                          <m:t>M</m:t>
                        </m:r>
                      </m:e>
                      <m:sub>
                        <m:r>
                          <m:rPr>
                            <m:sty m:val="p"/>
                          </m:rPr>
                          <m:t>⊙</m:t>
                        </m:r>
                      </m:sub>
                    </m:sSub>
                    <m:r>
                      <m:rPr>
                        <m:sty m:val="p"/>
                      </m:rPr>
                      <m:t>=</m:t>
                    </m:r>
                    <m:r>
                      <m:t>4.74</m:t>
                    </m:r>
                  </m:oMath>
                </a14:m>
                <a:r>
                  <a:rPr sz="2000"/>
                  <a:t> (remember that even this value can change depending on the convention used, see ‘caution’ callout above.)</a:t>
                </a:r>
              </a:p>
              <a:p>
                <a:pPr lvl="0" indent="0" marL="0">
                  <a:spcBef>
                    <a:spcPts val="3000"/>
                  </a:spcBef>
                  <a:buNone/>
                </a:pPr>
                <a:r>
                  <a:rPr b="1"/>
                  <a:t>Example</a:t>
                </a:r>
              </a:p>
              <a:p>
                <a:pPr lvl="0" indent="0" marL="0">
                  <a:buNone/>
                </a:pPr>
                <a:r>
                  <a:rPr/>
                  <a:t>We can use Equation 12 formula to recover the luminosity of the Sun previously used, having the absolute magnitude of the Sun, </a:t>
                </a:r>
                <a14:m>
                  <m:oMath xmlns:m="http://schemas.openxmlformats.org/officeDocument/2006/math">
                    <m:sSub>
                      <m:e>
                        <m:r>
                          <m:t>M</m:t>
                        </m:r>
                      </m:e>
                      <m:sub>
                        <m:r>
                          <m:rPr>
                            <m:sty m:val="p"/>
                          </m:rPr>
                          <m:t>⊙</m:t>
                        </m:r>
                      </m:sub>
                    </m:sSub>
                    <m:r>
                      <m:rPr>
                        <m:sty m:val="p"/>
                      </m:rPr>
                      <m:t>=</m:t>
                    </m:r>
                    <m:r>
                      <m:t>4.74</m:t>
                    </m:r>
                  </m:oMath>
                </a14:m>
                <a:r>
                  <a:rPr/>
                  <a:t>. The constant 0.4 in the formula above is conveniently used to return the Sun’s luminosity </a:t>
                </a:r>
                <a14:m>
                  <m:oMath xmlns:m="http://schemas.openxmlformats.org/officeDocument/2006/math">
                    <m:sSub>
                      <m:e>
                        <m:r>
                          <m:t>L</m:t>
                        </m:r>
                      </m:e>
                      <m:sub>
                        <m:r>
                          <m:rPr>
                            <m:sty m:val="p"/>
                          </m:rPr>
                          <m:t>⊙</m:t>
                        </m:r>
                      </m:sub>
                    </m:sSub>
                    <m:r>
                      <m:rPr>
                        <m:sty m:val="p"/>
                      </m:rPr>
                      <m:t>=</m:t>
                    </m:r>
                    <m:r>
                      <m:t>3.826</m:t>
                    </m:r>
                    <m:r>
                      <m:rPr>
                        <m:sty m:val="p"/>
                      </m:rPr>
                      <m:t>×</m:t>
                    </m:r>
                    <m:sSup>
                      <m:e>
                        <m:r>
                          <m:t>10</m:t>
                        </m:r>
                      </m:e>
                      <m:sup>
                        <m:r>
                          <m:t>26</m:t>
                        </m:r>
                      </m:sup>
                    </m:sSup>
                    <m:r>
                      <m:rPr>
                        <m:sty m:val="p"/>
                      </m:rPr>
                      <m:t>W</m:t>
                    </m:r>
                  </m:oMath>
                </a14:m>
                <a:r>
                  <a:rPr/>
                  <a:t>.</a:t>
                </a:r>
              </a:p>
              <a:p>
                <a:pPr lvl="0" indent="0">
                  <a:buNone/>
                </a:pPr>
                <a:r>
                  <a:rPr b="1">
                    <a:solidFill>
                      <a:srgbClr val="008000"/>
                    </a:solidFill>
                    <a:latin typeface="Courier"/>
                  </a:rPr>
                  <a:t>from</a:t>
                </a:r>
                <a:r>
                  <a:rPr>
                    <a:latin typeface="Courier"/>
                  </a:rPr>
                  <a:t> astropy.constants </a:t>
                </a:r>
                <a:r>
                  <a:rPr b="1">
                    <a:solidFill>
                      <a:srgbClr val="008000"/>
                    </a:solidFill>
                    <a:latin typeface="Courier"/>
                  </a:rPr>
                  <a:t>import</a:t>
                </a:r>
                <a:r>
                  <a:rPr>
                    <a:latin typeface="Courier"/>
                  </a:rPr>
                  <a:t> L_bol0</a:t>
                </a:r>
                <a:br/>
                <a:br/>
                <a:r>
                  <a:rPr>
                    <a:latin typeface="Courier"/>
                  </a:rPr>
                  <a:t>M_sun </a:t>
                </a:r>
                <a:r>
                  <a:rPr>
                    <a:solidFill>
                      <a:srgbClr val="666666"/>
                    </a:solidFill>
                    <a:latin typeface="Courier"/>
                  </a:rPr>
                  <a:t>=</a:t>
                </a:r>
                <a:r>
                  <a:rPr>
                    <a:latin typeface="Courier"/>
                  </a:rPr>
                  <a:t> </a:t>
                </a:r>
                <a:r>
                  <a:rPr>
                    <a:solidFill>
                      <a:srgbClr val="40A070"/>
                    </a:solidFill>
                    <a:latin typeface="Courier"/>
                  </a:rPr>
                  <a:t>4.74</a:t>
                </a:r>
                <a:br/>
                <a:r>
                  <a:rPr>
                    <a:solidFill>
                      <a:srgbClr val="008000"/>
                    </a:solidFill>
                    <a:latin typeface="Courier"/>
                  </a:rPr>
                  <a:t>print</a:t>
                </a:r>
                <a:r>
                  <a:rPr>
                    <a:latin typeface="Courier"/>
                  </a:rPr>
                  <a:t>(L_bol0)</a:t>
                </a:r>
                <a:br/>
                <a:r>
                  <a:rPr>
                    <a:latin typeface="Courier"/>
                  </a:rPr>
                  <a:t>L </a:t>
                </a:r>
                <a:r>
                  <a:rPr>
                    <a:solidFill>
                      <a:srgbClr val="666666"/>
                    </a:solidFill>
                    <a:latin typeface="Courier"/>
                  </a:rPr>
                  <a:t>=</a:t>
                </a:r>
                <a:r>
                  <a:rPr>
                    <a:latin typeface="Courier"/>
                  </a:rPr>
                  <a:t> L_bol0</a:t>
                </a:r>
                <a:r>
                  <a:rPr>
                    <a:solidFill>
                      <a:srgbClr val="666666"/>
                    </a:solidFill>
                    <a:latin typeface="Courier"/>
                  </a:rPr>
                  <a:t>*</a:t>
                </a:r>
                <a:r>
                  <a:rPr>
                    <a:solidFill>
                      <a:srgbClr val="40A070"/>
                    </a:solidFill>
                    <a:latin typeface="Courier"/>
                  </a:rPr>
                  <a:t>10</a:t>
                </a:r>
                <a:r>
                  <a:rPr>
                    <a:solidFill>
                      <a:srgbClr val="666666"/>
                    </a:solidFill>
                    <a:latin typeface="Courier"/>
                  </a:rPr>
                  <a:t>**</a:t>
                </a:r>
                <a:r>
                  <a:rPr>
                    <a:latin typeface="Courier"/>
                  </a:rPr>
                  <a:t>(</a:t>
                </a:r>
                <a:r>
                  <a:rPr>
                    <a:solidFill>
                      <a:srgbClr val="666666"/>
                    </a:solidFill>
                    <a:latin typeface="Courier"/>
                  </a:rPr>
                  <a:t>-</a:t>
                </a:r>
                <a:r>
                  <a:rPr>
                    <a:solidFill>
                      <a:srgbClr val="40A070"/>
                    </a:solidFill>
                    <a:latin typeface="Courier"/>
                  </a:rPr>
                  <a:t>0.4</a:t>
                </a:r>
                <a:r>
                  <a:rPr>
                    <a:solidFill>
                      <a:srgbClr val="666666"/>
                    </a:solidFill>
                    <a:latin typeface="Courier"/>
                  </a:rPr>
                  <a:t>*</a:t>
                </a:r>
                <a:r>
                  <a:rPr>
                    <a:latin typeface="Courier"/>
                  </a:rPr>
                  <a:t>M_sun)</a:t>
                </a:r>
                <a:br/>
                <a:r>
                  <a:rPr>
                    <a:solidFill>
                      <a:srgbClr val="008000"/>
                    </a:solidFill>
                    <a:latin typeface="Courier"/>
                  </a:rPr>
                  <a:t>print</a:t>
                </a:r>
                <a:r>
                  <a:rPr>
                    <a:latin typeface="Courier"/>
                  </a:rPr>
                  <a:t>(</a:t>
                </a:r>
                <a:r>
                  <a:rPr>
                    <a:solidFill>
                      <a:srgbClr val="BB6688"/>
                    </a:solidFill>
                    <a:latin typeface="Courier"/>
                  </a:rPr>
                  <a:t>f'Luminosity of the Sun: L = </a:t>
                </a:r>
                <a:r>
                  <a:rPr>
                    <a:solidFill>
                      <a:srgbClr val="4070A0"/>
                    </a:solidFill>
                    <a:latin typeface="Courier"/>
                  </a:rPr>
                  <a:t>{</a:t>
                </a:r>
                <a:r>
                  <a:rPr>
                    <a:latin typeface="Courier"/>
                  </a:rPr>
                  <a:t>L</a:t>
                </a:r>
                <a:r>
                  <a:rPr>
                    <a:solidFill>
                      <a:srgbClr val="4070A0"/>
                    </a:solidFill>
                    <a:latin typeface="Courier"/>
                  </a:rPr>
                  <a:t>:1.3e}</a:t>
                </a:r>
                <a:r>
                  <a:rPr>
                    <a:solidFill>
                      <a:srgbClr val="BB6688"/>
                    </a:solidFill>
                    <a:latin typeface="Courier"/>
                  </a:rPr>
                  <a:t>'</a:t>
                </a:r>
                <a:r>
                  <a:rPr>
                    <a:latin typeface="Courier"/>
                  </a:rPr>
                  <a:t>)</a:t>
                </a:r>
              </a:p>
              <a:p>
                <a:pPr lvl="0" indent="0">
                  <a:buNone/>
                </a:pPr>
                <a:r>
                  <a:rPr>
                    <a:latin typeface="Courier"/>
                  </a:rPr>
                  <a:t>  Name   = Luminosity for absolute bolometric magnitude 0
  Value  = 3.0128e+28
  Uncertainty  = 0.0
  Unit  = W
  Reference = IAU 2015 Resolution B 2
Luminosity of the Sun: L = 3.828e+26 W</a:t>
                </a:r>
              </a:p>
              <a:p>
                <a:pPr lvl="0" indent="0" marL="0">
                  <a:spcBef>
                    <a:spcPts val="3000"/>
                  </a:spcBef>
                  <a:buNone/>
                </a:pPr>
                <a:r>
                  <a:rPr b="1"/>
                  <a:t>Question</a:t>
                </a:r>
              </a:p>
              <a:p>
                <a:pPr lvl="0" indent="0" marL="0">
                  <a:buNone/>
                </a:pPr>
                <a:r>
                  <a:rPr/>
                  <a:t>Show that if we have two stars with luminosities (units </a:t>
                </a:r>
                <a14:m>
                  <m:oMath xmlns:m="http://schemas.openxmlformats.org/officeDocument/2006/math">
                    <m:r>
                      <m:t>W</m:t>
                    </m:r>
                  </m:oMath>
                </a14:m>
                <a:r>
                  <a:rPr/>
                  <a:t>) </a:t>
                </a:r>
                <a14:m>
                  <m:oMath xmlns:m="http://schemas.openxmlformats.org/officeDocument/2006/math">
                    <m:sSub>
                      <m:e>
                        <m:r>
                          <m:t>L</m:t>
                        </m:r>
                      </m:e>
                      <m:sub>
                        <m:r>
                          <m:t>1</m:t>
                        </m:r>
                      </m:sub>
                    </m:sSub>
                  </m:oMath>
                </a14:m>
                <a:r>
                  <a:rPr/>
                  <a:t> and </a:t>
                </a:r>
                <a14:m>
                  <m:oMath xmlns:m="http://schemas.openxmlformats.org/officeDocument/2006/math">
                    <m:sSub>
                      <m:e>
                        <m:r>
                          <m:t>L</m:t>
                        </m:r>
                      </m:e>
                      <m:sub>
                        <m:r>
                          <m:t>2</m:t>
                        </m:r>
                      </m:sub>
                    </m:sSub>
                  </m:oMath>
                </a14:m>
                <a:r>
                  <a:rPr/>
                  <a:t> at the same distance </a:t>
                </a:r>
                <a14:m>
                  <m:oMath xmlns:m="http://schemas.openxmlformats.org/officeDocument/2006/math">
                    <m:r>
                      <m:t>r</m:t>
                    </m:r>
                    <m:r>
                      <m:rPr>
                        <m:sty m:val="p"/>
                      </m:rPr>
                      <m:t>=</m:t>
                    </m:r>
                    <m:r>
                      <m:t>10</m:t>
                    </m:r>
                    <m:r>
                      <m:rPr>
                        <m:sty m:val="p"/>
                      </m:rPr>
                      <m:t>p</m:t>
                    </m:r>
                    <m:r>
                      <m:rPr>
                        <m:sty m:val="p"/>
                      </m:rPr>
                      <m:t>c</m:t>
                    </m:r>
                  </m:oMath>
                </a14:m>
                <a:r>
                  <a:rPr/>
                  <a:t>, their difference in the apparent magnitudes is the same as the difference of the absolute magnitudes:</a:t>
                </a:r>
              </a:p>
              <a:p>
                <a:pPr lvl="0" indent="0" marL="0">
                  <a:buNone/>
                </a:pPr>
              </a:p>
              <a:p>
                <a:pPr lvl="0" indent="0" marL="1270000">
                  <a:buNone/>
                </a:pPr>
                <a:r>
                  <a:rPr sz="2000" b="1"/>
                  <a:t>Hint</a:t>
                </a:r>
              </a:p>
              <a:p>
                <a:pPr lvl="0" indent="0" marL="1270000">
                  <a:buNone/>
                </a:pPr>
                <a:r>
                  <a:rPr sz="2000"/>
                  <a:t>Use the relationship between flux and luminosity and the properties of logarithms.</a:t>
                </a:r>
              </a:p>
              <a:p>
                <a:pPr lvl="0" indent="0" marL="0">
                  <a:buNone/>
                </a:pPr>
                <a:r>
                  <a:rPr/>
                  <a:t>Solution</a:t>
                </a:r>
              </a:p>
              <a:p>
                <a:pPr lvl="0" indent="0" marL="0">
                  <a:buNone/>
                </a:pPr>
                <a:r>
                  <a:rPr/>
                  <a:t>For two stars </a:t>
                </a:r>
                <a:r>
                  <a:rPr i="1"/>
                  <a:t>at the same distance</a:t>
                </a:r>
                <a:r>
                  <a:rPr/>
                  <a:t> </a:t>
                </a:r>
                <a14:m>
                  <m:oMath xmlns:m="http://schemas.openxmlformats.org/officeDocument/2006/math">
                    <m:r>
                      <m:t>r</m:t>
                    </m:r>
                  </m:oMath>
                </a14:m>
                <a:r>
                  <a:rPr/>
                  <a:t> (e.g. two stars in a binary), we can write </a:t>
                </a:r>
              </a:p>
              <a:p>
                <a:pPr lvl="0" indent="0" marL="0">
                  <a:buNone/>
                </a:pPr>
                <a:r>
                  <a:rPr/>
                  <a:t>Having defined the absolute magnitude using the zero point flux above, for the i-th star (i.e. for i=1,2) with luminosities </a:t>
                </a:r>
                <a14:m>
                  <m:oMath xmlns:m="http://schemas.openxmlformats.org/officeDocument/2006/math">
                    <m:sSub>
                      <m:e>
                        <m:r>
                          <m:t>L</m:t>
                        </m:r>
                      </m:e>
                      <m:sub>
                        <m:r>
                          <m:t>i</m:t>
                        </m:r>
                      </m:sub>
                    </m:sSub>
                  </m:oMath>
                </a14:m>
                <a:r>
                  <a:rPr/>
                  <a:t> at distances of 10pc, the absolute magnitude is: </a:t>
                </a:r>
                <a14:m>
                  <m:oMath xmlns:m="http://schemas.openxmlformats.org/officeDocument/2006/math">
                    <m:sSub>
                      <m:e>
                        <m:r>
                          <m:t>M</m:t>
                        </m:r>
                      </m:e>
                      <m:sub>
                        <m:r>
                          <m:t>i</m:t>
                        </m:r>
                      </m:sub>
                    </m:sSub>
                    <m:r>
                      <m:rPr>
                        <m:sty m:val="p"/>
                      </m:rPr>
                      <m:t>=</m:t>
                    </m:r>
                    <m:r>
                      <m:rPr>
                        <m:sty m:val="p"/>
                      </m:rPr>
                      <m:t>−</m:t>
                    </m:r>
                    <m:r>
                      <m:t>2.5</m:t>
                    </m:r>
                    <m:sSub>
                      <m:e>
                        <m:r>
                          <m:rPr>
                            <m:sty m:val="p"/>
                          </m:rPr>
                          <m:t>log</m:t>
                        </m:r>
                      </m:e>
                      <m:sub>
                        <m:r>
                          <m:t>10</m:t>
                        </m:r>
                      </m:sub>
                    </m:sSub>
                    <m:f>
                      <m:fPr>
                        <m:type m:val="bar"/>
                      </m:fPr>
                      <m:num>
                        <m:sSub>
                          <m:e>
                            <m:r>
                              <m:t>L</m:t>
                            </m:r>
                          </m:e>
                          <m:sub>
                            <m:r>
                              <m:t>i</m:t>
                            </m:r>
                          </m:sub>
                        </m:sSub>
                      </m:num>
                      <m:den>
                        <m:sSub>
                          <m:e>
                            <m:r>
                              <m:t>L</m:t>
                            </m:r>
                          </m:e>
                          <m:sub>
                            <m:r>
                              <m:t>0</m:t>
                            </m:r>
                          </m:sub>
                        </m:sSub>
                      </m:den>
                    </m:f>
                  </m:oMath>
                </a14:m>
              </a:p>
              <a:p>
                <a:pPr lvl="0" indent="0" marL="0">
                  <a:buNone/>
                </a:pPr>
                <a:r>
                  <a:rPr/>
                  <a:t>Therefore: </a:t>
                </a:r>
              </a:p>
              <a:p>
                <a:pPr lvl="0"/>
                <a:r>
                  <a:rPr/>
                  <a:t>For two stars at the same distance of 10pc from the observer, the difference in the apparent magnitude is equal to the difference in the absolute magnitude.</a:t>
                </a:r>
              </a:p>
              <a:p>
                <a:pPr lvl="0" indent="0" marL="0">
                  <a:spcBef>
                    <a:spcPts val="3000"/>
                  </a:spcBef>
                  <a:buNone/>
                </a:pPr>
                <a:r>
                  <a:rPr b="1"/>
                  <a:t>Relationship between apparent magnitude and absolute magnitude</a:t>
                </a:r>
              </a:p>
              <a:p>
                <a:pPr lvl="0" indent="0" marL="0">
                  <a:buNone/>
                </a:pPr>
                <a:r>
                  <a:rPr/>
                  <a:t>By using the conventional definitions of the apparent magnitude and absolute magnitude, we can find the relationship between them:</a:t>
                </a:r>
              </a:p>
              <a:p>
                <a:pPr lvl="0" indent="0" marL="0">
                  <a:buNone/>
                </a:pPr>
                <a:r>
                  <a:rPr/>
                  <a:t> Then</a:t>
                </a:r>
              </a:p>
              <a:p>
                <a:pPr lvl="0" indent="0" marL="0">
                  <a:buNone/>
                </a:pPr>
                <a14:m>
                  <m:oMathPara xmlns:m="http://schemas.openxmlformats.org/officeDocument/2006/math">
                    <m:oMathParaPr>
                      <m:jc m:val="center"/>
                    </m:oMathParaPr>
                    <m:oMath>
                      <m:r>
                        <m:t>M</m:t>
                      </m:r>
                      <m:r>
                        <m:rPr>
                          <m:sty m:val="p"/>
                        </m:rPr>
                        <m:t>=</m:t>
                      </m:r>
                      <m:r>
                        <m:t>m</m:t>
                      </m:r>
                      <m:r>
                        <m:rPr>
                          <m:sty m:val="p"/>
                        </m:rPr>
                        <m:t>+</m:t>
                      </m:r>
                      <m:r>
                        <m:t>5</m:t>
                      </m:r>
                      <m:r>
                        <m:rPr>
                          <m:sty m:val="p"/>
                        </m:rPr>
                        <m:t>−</m:t>
                      </m:r>
                      <m:r>
                        <m:t>5</m:t>
                      </m:r>
                      <m:sSub>
                        <m:e>
                          <m:r>
                            <m:rPr>
                              <m:sty m:val="p"/>
                            </m:rPr>
                            <m:t>log</m:t>
                          </m:r>
                        </m:e>
                        <m:sub>
                          <m:r>
                            <m:t>10</m:t>
                          </m:r>
                        </m:sub>
                      </m:sSub>
                      <m:r>
                        <m:t>r</m:t>
                      </m:r>
                      <m:r>
                        <m:rPr>
                          <m:sty m:val="p"/>
                        </m:rPr>
                        <m:t>.</m:t>
                      </m:r>
                      <m:r>
                        <m:t>  </m:t>
                      </m:r>
                      <m:d>
                        <m:dPr>
                          <m:begChr m:val="("/>
                          <m:endChr m:val=")"/>
                          <m:sepChr m:val=""/>
                          <m:grow/>
                        </m:dPr>
                        <m:e>
                          <m:r>
                            <m:t>13</m:t>
                          </m:r>
                        </m:e>
                      </m:d>
                    </m:oMath>
                  </m:oMathPara>
                </a14:m>
              </a:p>
              <a:p>
                <a:pPr lvl="0" indent="0" marL="1270000">
                  <a:buNone/>
                </a:pPr>
                <a:r>
                  <a:rPr sz="2000" b="1"/>
                  <a:t>Warning</a:t>
                </a:r>
              </a:p>
              <a:p>
                <a:pPr lvl="0" indent="0" marL="1270000">
                  <a:buNone/>
                </a:pPr>
                <a:r>
                  <a:rPr sz="2000"/>
                  <a:t>Careful to the units in Equation 13! Here </a:t>
                </a:r>
                <a14:m>
                  <m:oMath xmlns:m="http://schemas.openxmlformats.org/officeDocument/2006/math">
                    <m:r>
                      <m:t>r</m:t>
                    </m:r>
                  </m:oMath>
                </a14:m>
                <a:r>
                  <a:rPr sz="2000"/>
                  <a:t> is measured in </a:t>
                </a:r>
                <a:r>
                  <a:rPr sz="2000" b="1"/>
                  <a:t>parsecs</a:t>
                </a:r>
                <a:r>
                  <a:rPr sz="2000"/>
                  <a:t>. Use this formula with caution!</a:t>
                </a:r>
              </a:p>
              <a:p>
                <a:pPr lvl="0" indent="0" marL="0">
                  <a:spcBef>
                    <a:spcPts val="3000"/>
                  </a:spcBef>
                  <a:buNone/>
                </a:pPr>
                <a:r>
                  <a:rPr b="1"/>
                  <a:t>Magnitudes, luminosity and distance</a:t>
                </a:r>
              </a:p>
              <a:p>
                <a:pPr lvl="0"/>
                <a:r>
                  <a:rPr/>
                  <a:t>If you know a star’s apparent magnitude </a:t>
                </a:r>
                <a14:m>
                  <m:oMath xmlns:m="http://schemas.openxmlformats.org/officeDocument/2006/math">
                    <m:r>
                      <m:t>m</m:t>
                    </m:r>
                  </m:oMath>
                </a14:m>
                <a:r>
                  <a:rPr/>
                  <a:t> and know its absolute magnitude </a:t>
                </a:r>
                <a14:m>
                  <m:oMath xmlns:m="http://schemas.openxmlformats.org/officeDocument/2006/math">
                    <m:r>
                      <m:t>M</m:t>
                    </m:r>
                  </m:oMath>
                </a14:m>
                <a:r>
                  <a:rPr/>
                  <a:t> you can calculate its distance </a:t>
                </a:r>
                <a14:m>
                  <m:oMath xmlns:m="http://schemas.openxmlformats.org/officeDocument/2006/math">
                    <m:r>
                      <m:t>r</m:t>
                    </m:r>
                  </m:oMath>
                </a14:m>
                <a:r>
                  <a:rPr/>
                  <a:t> (in parsec!) using </a:t>
                </a:r>
                <a14:m>
                  <m:oMath xmlns:m="http://schemas.openxmlformats.org/officeDocument/2006/math">
                    <m:r>
                      <m:t>M</m:t>
                    </m:r>
                    <m:r>
                      <m:rPr>
                        <m:sty m:val="p"/>
                      </m:rPr>
                      <m:t>=</m:t>
                    </m:r>
                    <m:r>
                      <m:t>m</m:t>
                    </m:r>
                    <m:r>
                      <m:rPr>
                        <m:sty m:val="p"/>
                      </m:rPr>
                      <m:t>+</m:t>
                    </m:r>
                    <m:r>
                      <m:t>5</m:t>
                    </m:r>
                    <m:r>
                      <m:rPr>
                        <m:sty m:val="p"/>
                      </m:rPr>
                      <m:t>−</m:t>
                    </m:r>
                    <m:r>
                      <m:t>5</m:t>
                    </m:r>
                    <m:sSub>
                      <m:e>
                        <m:r>
                          <m:rPr>
                            <m:sty m:val="p"/>
                          </m:rPr>
                          <m:t>log</m:t>
                        </m:r>
                      </m:e>
                      <m:sub>
                        <m:r>
                          <m:t>10</m:t>
                        </m:r>
                      </m:sub>
                    </m:sSub>
                    <m:r>
                      <m:t>r</m:t>
                    </m:r>
                  </m:oMath>
                </a14:m>
                <a:r>
                  <a:rPr/>
                  <a:t>.</a:t>
                </a:r>
              </a:p>
              <a:p>
                <a:pPr lvl="0"/>
                <a:r>
                  <a:rPr/>
                  <a:t>If you know a star’s apparent magnitude and distance you can compute its luminosity</a:t>
                </a:r>
              </a:p>
              <a:p>
                <a:pPr lvl="0"/>
                <a:r>
                  <a:rPr/>
                  <a:t>You should practice this type of conversion!</a:t>
                </a:r>
              </a:p>
              <a:p>
                <a:pPr lvl="0" indent="0" marL="0">
                  <a:spcBef>
                    <a:spcPts val="3000"/>
                  </a:spcBef>
                  <a:buNone/>
                </a:pPr>
                <a:r>
                  <a:rPr b="1"/>
                  <a:t>Example</a:t>
                </a:r>
              </a:p>
              <a:p>
                <a:pPr lvl="0" indent="0" marL="0">
                  <a:buNone/>
                </a:pPr>
                <a:r>
                  <a:rPr/>
                  <a:t>A star with apparent magnitude </a:t>
                </a:r>
                <a14:m>
                  <m:oMath xmlns:m="http://schemas.openxmlformats.org/officeDocument/2006/math">
                    <m:r>
                      <m:t>4.2</m:t>
                    </m:r>
                  </m:oMath>
                </a14:m>
                <a:r>
                  <a:rPr/>
                  <a:t> is measured by parallax to have a distance of </a:t>
                </a:r>
                <a14:m>
                  <m:oMath xmlns:m="http://schemas.openxmlformats.org/officeDocument/2006/math">
                    <m:r>
                      <m:t>20</m:t>
                    </m:r>
                  </m:oMath>
                </a14:m>
                <a:r>
                  <a:rPr/>
                  <a:t> parsecs. What is the absolute magnitude?</a:t>
                </a:r>
              </a:p>
              <a:p>
                <a:pPr lvl="0" indent="0" marL="0">
                  <a:spcBef>
                    <a:spcPts val="3000"/>
                  </a:spcBef>
                  <a:buNone/>
                </a:pPr>
                <a:r>
                  <a:rPr b="1"/>
                  <a:t>Note on types of magnitude</a:t>
                </a:r>
              </a:p>
              <a:p>
                <a:pPr lvl="0" indent="0" marL="0">
                  <a:buNone/>
                </a:pPr>
                <a:r>
                  <a:rPr/>
                  <a:t>The magnitude observed can depend on the sensitivity of the telescope or detector to the range of wavelengths. For instance, the human eye can observe in the visible part of the spectrum, but not in the IR or UV. Likewise, telescopes can have filters to observe different parts of the spectrum. Magnitude can therefore be specified for different wavelength intervals, i.e. observed with different coloured filters on the telescope.</a:t>
                </a:r>
              </a:p>
              <a:p>
                <a:pPr lvl="0"/>
                <a:r>
                  <a:rPr/>
                  <a:t>For stars, the most commonly quoted magnitude is the </a:t>
                </a:r>
                <a:r>
                  <a:rPr b="1"/>
                  <a:t>visual magnitude</a:t>
                </a:r>
                <a:r>
                  <a:rPr/>
                  <a:t>, the magnitude in the visual part of the spectrum.</a:t>
                </a:r>
              </a:p>
              <a:p>
                <a:pPr lvl="0"/>
                <a:r>
                  <a:rPr/>
                  <a:t>Another commonly used magnitude is the </a:t>
                </a:r>
                <a:r>
                  <a:rPr b="1"/>
                  <a:t>bolometric magnitude</a:t>
                </a:r>
                <a:r>
                  <a:rPr/>
                  <a:t>, which includes the luminosity across the whole electromagnetic spectrum of wavelengths, whether observed or not. We will use this when performing some physics calculations.</a:t>
                </a:r>
              </a:p>
              <a:p>
                <a:pPr lvl="0" indent="0" marL="0">
                  <a:buNone/>
                </a:pPr>
                <a:r>
                  <a:rPr/>
                  <a:t>The magnitudes we mentioned so far, e.g. </a:t>
                </a:r>
                <a14:m>
                  <m:oMath xmlns:m="http://schemas.openxmlformats.org/officeDocument/2006/math">
                    <m:sSub>
                      <m:e>
                        <m:r>
                          <m:t>M</m:t>
                        </m:r>
                      </m:e>
                      <m:sub>
                        <m:r>
                          <m:rPr>
                            <m:sty m:val="p"/>
                          </m:rPr>
                          <m:t>⊙</m:t>
                        </m:r>
                      </m:sub>
                    </m:sSub>
                    <m:r>
                      <m:rPr>
                        <m:sty m:val="p"/>
                      </m:rPr>
                      <m:t>=</m:t>
                    </m:r>
                    <m:r>
                      <m:t>4.74</m:t>
                    </m:r>
                  </m:oMath>
                </a14:m>
                <a:r>
                  <a:rPr/>
                  <a:t>, are </a:t>
                </a:r>
                <a:r>
                  <a:rPr b="1"/>
                  <a:t>bolometric magnitudes</a:t>
                </a:r>
                <a:r>
                  <a:rPr/>
                  <a:t>.</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Recap</a:t>
            </a:r>
          </a:p>
        </p:txBody>
      </p:sp>
      <p:sp>
        <p:nvSpPr>
          <p:cNvPr id="3" name="Content Placeholder 2"/>
          <p:cNvSpPr>
            <a:spLocks noGrp="1"/>
          </p:cNvSpPr>
          <p:nvPr>
            <p:ph idx="1"/>
          </p:nvPr>
        </p:nvSpPr>
        <p:spPr/>
        <p:txBody>
          <a:bodyPr/>
          <a:lstStyle/>
          <a:p>
            <a:pPr lvl="0"/>
            <a:r>
              <a:rPr/>
              <a:t>The distance to near stars can be determined using the parallax method</a:t>
            </a:r>
          </a:p>
          <a:p>
            <a:pPr lvl="0"/>
            <a:r>
              <a:rPr/>
              <a:t>1 parsec is the distance to a star having a parallax angle of 1 arcsec</a:t>
            </a:r>
          </a:p>
          <a:p>
            <a:pPr lvl="0"/>
            <a:r>
              <a:rPr/>
              <a:t>The apparent brightness of a star scales with the inverse square of the distance to the star</a:t>
            </a:r>
          </a:p>
          <a:p>
            <a:pPr lvl="0"/>
            <a:r>
              <a:rPr/>
              <a:t>The flux of a star is the total energy emitted per unit time</a:t>
            </a:r>
          </a:p>
          <a:p>
            <a:pPr lvl="0"/>
            <a:r>
              <a:rPr/>
              <a:t>The magnitude scale is logarithmic</a:t>
            </a:r>
          </a:p>
          <a:p>
            <a:pPr lvl="0"/>
            <a:r>
              <a:rPr/>
              <a:t>Apparent magnitude is the magnitude seen from Earth</a:t>
            </a:r>
          </a:p>
          <a:p>
            <a:pPr lvl="0"/>
            <a:r>
              <a:rPr/>
              <a:t>Absolute magnitude is intrinsic to the star</a:t>
            </a:r>
          </a:p>
          <a:p>
            <a:pPr lvl="0"/>
            <a:r>
              <a:rPr/>
              <a:t>We can find the luminosity in S.I. units from the absolute magnitude</a:t>
            </a:r>
          </a:p>
          <a:p>
            <a:pPr lvl="0"/>
            <a:r>
              <a:rPr/>
              <a:t>We can convert apparent to absolute magnitude if we know the distance to the star in parsecs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Stellar Colour</a:t>
            </a:r>
          </a:p>
        </p:txBody>
      </p:sp>
      <p:sp>
        <p:nvSpPr>
          <p:cNvPr id="4" name="Text Placeholder 3"/>
          <p:cNvSpPr>
            <a:spLocks noGrp="1"/>
          </p:cNvSpPr>
          <p:nvPr>
            <p:ph idx="2" sz="half" type="body"/>
          </p:nvPr>
        </p:nvSpPr>
        <p:spPr/>
        <p:txBody>
          <a:bodyPr/>
          <a:lstStyle/>
          <a:p>
            <a:pPr lvl="0" indent="0" marL="0">
              <a:spcBef>
                <a:spcPts val="3000"/>
              </a:spcBef>
              <a:buNone/>
            </a:pPr>
            <a:r>
              <a:rPr b="1"/>
              <a:t>Why are the stars different colours?</a:t>
            </a:r>
          </a:p>
        </p:txBody>
      </p:sp>
      <p:pic>
        <p:nvPicPr>
          <p:cNvPr descr="img/intro2.png" id="0" name="Picture 1"/>
          <p:cNvPicPr>
            <a:picLocks noGrp="1" noChangeAspect="1"/>
          </p:cNvPicPr>
          <p:nvPr/>
        </p:nvPicPr>
        <p:blipFill>
          <a:blip r:embed="rId2"/>
          <a:stretch>
            <a:fillRect/>
          </a:stretch>
        </p:blipFill>
        <p:spPr bwMode="auto">
          <a:xfrm>
            <a:off x="4114800" y="203200"/>
            <a:ext cx="4013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Stars of different colours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We anticipated that stars have different colours in the first section of this chapter (see Figure 3), where we introduced the observed properties of stars.</a:t>
            </a:r>
          </a:p>
          <a:p>
            <a:pPr lvl="0" indent="0" marL="0">
              <a:buNone/>
            </a:pPr>
            <a:r>
              <a:rPr/>
              <a:t>Why are stars different colours?</a:t>
            </a:r>
          </a:p>
          <a:p>
            <a:pPr lvl="0" indent="0" marL="0">
              <a:buNone/>
            </a:pPr>
            <a:r>
              <a:rPr/>
              <a:t>We know that light is an electromagnetic wave, and that the colour we perceive depends on the wavelength of the light.</a:t>
            </a:r>
          </a:p>
        </p:txBody>
      </p:sp>
      <p:pic>
        <p:nvPicPr>
          <p:cNvPr descr="img/Linear_visible_spectrum.png" id="0" name="Picture 1"/>
          <p:cNvPicPr>
            <a:picLocks noGrp="1" noChangeAspect="1"/>
          </p:cNvPicPr>
          <p:nvPr/>
        </p:nvPicPr>
        <p:blipFill>
          <a:blip r:embed="rId2"/>
          <a:stretch>
            <a:fillRect/>
          </a:stretch>
        </p:blipFill>
        <p:spPr bwMode="auto">
          <a:xfrm>
            <a:off x="3568700" y="1651000"/>
            <a:ext cx="5105400" cy="96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16: Linear representation of the visible light spectrum. Credits: </a:t>
            </a:r>
            <a:r>
              <a:rPr>
                <a:hlinkClick r:id="rId3"/>
              </a:rPr>
              <a:t>Wikimedia</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Red light has a wavelength </a:t>
                </a:r>
                <a14:m>
                  <m:oMath xmlns:m="http://schemas.openxmlformats.org/officeDocument/2006/math">
                    <m:r>
                      <m:rPr>
                        <m:sty m:val="p"/>
                      </m:rPr>
                      <m:t>≈</m:t>
                    </m:r>
                    <m:r>
                      <m:t>650</m:t>
                    </m:r>
                  </m:oMath>
                </a14:m>
                <a:r>
                  <a:rPr/>
                  <a:t> nm</a:t>
                </a:r>
              </a:p>
              <a:p>
                <a:pPr lvl="0"/>
                <a:r>
                  <a:rPr/>
                  <a:t>Blue light has a wavelength </a:t>
                </a:r>
                <a14:m>
                  <m:oMath xmlns:m="http://schemas.openxmlformats.org/officeDocument/2006/math">
                    <m:r>
                      <m:rPr>
                        <m:sty m:val="p"/>
                      </m:rPr>
                      <m:t>≈</m:t>
                    </m:r>
                    <m:r>
                      <m:t>450</m:t>
                    </m:r>
                  </m:oMath>
                </a14:m>
                <a:r>
                  <a:rPr/>
                  <a:t> nm</a:t>
                </a:r>
              </a:p>
              <a:p>
                <a:pPr lvl="0"/>
                <a:r>
                  <a:rPr/>
                  <a:t>White light is a mixture of all visible wavelengths</a:t>
                </a:r>
              </a:p>
              <a:p>
                <a:pPr lvl="0" indent="0" marL="0">
                  <a:buNone/>
                </a:pPr>
                <a:r>
                  <a:rPr/>
                  <a:t>The reason why stars appear to have different colours is that they do not emit the same amount of radiation at all wavelengths: some star emit more toward the red end of the spectrum, others toward the blue end, as well as beyond the visible window, such as emission in the infrared or ultraviolet.</a:t>
                </a:r>
              </a:p>
              <a:p>
                <a:pPr lvl="0" indent="0" marL="0">
                  <a:buNone/>
                </a:pPr>
                <a:r>
                  <a:rPr/>
                  <a:t>To understand what regulates the emission of stars at the different wavelengths, determining the colours that we observe, we need to introduce the concept of </a:t>
                </a:r>
                <a:r>
                  <a:rPr i="1"/>
                  <a:t>black-body</a:t>
                </a:r>
                <a:r>
                  <a:rPr/>
                  <a:t>.</a:t>
                </a:r>
              </a:p>
              <a:p>
                <a:pPr lvl="0" indent="0" marL="0">
                  <a:spcBef>
                    <a:spcPts val="3000"/>
                  </a:spcBef>
                  <a:buNone/>
                </a:pPr>
                <a:r>
                  <a:rPr b="1"/>
                  <a:t>Black body radiation</a:t>
                </a:r>
              </a:p>
              <a:p>
                <a:pPr lvl="0"/>
                <a:r>
                  <a:rPr/>
                  <a:t>A body that totally absorbs all radiation that falls upon it is called a </a:t>
                </a:r>
                <a:r>
                  <a:rPr b="1"/>
                  <a:t>black-body</a:t>
                </a:r>
                <a:r>
                  <a:rPr/>
                  <a:t>. You can think of it as a perfect absorber of radiation.</a:t>
                </a:r>
              </a:p>
              <a:p>
                <a:pPr lvl="0"/>
                <a:r>
                  <a:rPr/>
                  <a:t>A black body is in thermal equilibrium, so it has a temperature </a:t>
                </a:r>
                <a14:m>
                  <m:oMath xmlns:m="http://schemas.openxmlformats.org/officeDocument/2006/math">
                    <m:r>
                      <m:t>T</m:t>
                    </m:r>
                  </m:oMath>
                </a14:m>
                <a:r>
                  <a:rPr/>
                  <a:t>.</a:t>
                </a:r>
              </a:p>
              <a:p>
                <a:pPr lvl="0"/>
                <a:r>
                  <a:rPr/>
                  <a:t>If it absorbs energy then it must also re-radiate it to stay in thermal equilibrium.</a:t>
                </a:r>
              </a:p>
              <a:p>
                <a:pPr lvl="0"/>
                <a:r>
                  <a:rPr/>
                  <a:t>A black body is a perfect absorber but it is also a perfect emitter.</a:t>
                </a:r>
              </a:p>
              <a:p>
                <a:pPr lvl="0" indent="0" marL="0">
                  <a:buNone/>
                </a:pPr>
                <a:r>
                  <a:rPr/>
                  <a:t>We anticipated that stars radiate different amounts of energy at different wavelengths. Let us assume that we can consider stars as black bodies.</a:t>
                </a:r>
              </a:p>
              <a:p>
                <a:pPr lvl="0" indent="0" marL="0">
                  <a:buNone/>
                </a:pPr>
                <a:r>
                  <a:rPr/>
                  <a:t>What is the distribution of radiation across wavelengths (or frequencies) that a black body emits?</a:t>
                </a:r>
              </a:p>
              <a:p>
                <a:pPr lvl="0" indent="0" marL="0">
                  <a:buNone/>
                </a:pPr>
                <a:r>
                  <a:rPr/>
                  <a:t>We want to know the power emitted per unit wavelength </a:t>
                </a:r>
                <a14:m>
                  <m:oMath xmlns:m="http://schemas.openxmlformats.org/officeDocument/2006/math">
                    <m:r>
                      <m:t>λ</m:t>
                    </m:r>
                  </m:oMath>
                </a14:m>
                <a:r>
                  <a:rPr/>
                  <a:t>, per unit area, per unit solid angle (steradian): the </a:t>
                </a:r>
                <a:r>
                  <a:rPr b="1"/>
                  <a:t>spectral radiance</a:t>
                </a:r>
                <a:r>
                  <a:rPr/>
                  <a:t> </a:t>
                </a:r>
                <a14:m>
                  <m:oMath xmlns:m="http://schemas.openxmlformats.org/officeDocument/2006/math">
                    <m:sSub>
                      <m:e>
                        <m:r>
                          <m:t>B</m:t>
                        </m:r>
                      </m:e>
                      <m:sub>
                        <m:r>
                          <m:t>λ</m:t>
                        </m:r>
                      </m:sub>
                    </m:sSub>
                    <m:d>
                      <m:dPr>
                        <m:begChr m:val="("/>
                        <m:endChr m:val=")"/>
                        <m:sepChr m:val=""/>
                        <m:grow/>
                      </m:dPr>
                      <m:e>
                        <m:r>
                          <m:t>λ</m:t>
                        </m:r>
                        <m:r>
                          <m:rPr>
                            <m:sty m:val="p"/>
                          </m:rPr>
                          <m:t>;</m:t>
                        </m:r>
                        <m:r>
                          <m:t>T</m:t>
                        </m:r>
                      </m:e>
                    </m:d>
                  </m:oMath>
                </a14:m>
                <a:r>
                  <a:rPr/>
                  <a:t>.</a:t>
                </a:r>
              </a:p>
              <a:p>
                <a:pPr lvl="0" indent="0" marL="0">
                  <a:buNone/>
                </a:pPr>
                <a:r>
                  <a:rPr/>
                  <a:t>For a perfect emitter, radiation is emitted:</a:t>
                </a:r>
              </a:p>
              <a:p>
                <a:pPr lvl="0"/>
                <a:r>
                  <a:rPr i="1"/>
                  <a:t>equally</a:t>
                </a:r>
                <a:r>
                  <a:rPr/>
                  <a:t> from the surface of an object</a:t>
                </a:r>
              </a:p>
              <a:p>
                <a:pPr lvl="0"/>
                <a:r>
                  <a:rPr i="1"/>
                  <a:t>isotropically</a:t>
                </a:r>
                <a:r>
                  <a:rPr/>
                  <a:t> over solid angle.</a:t>
                </a:r>
              </a:p>
              <a:p>
                <a:pPr lvl="0" indent="0" marL="0">
                  <a:buNone/>
                </a:pPr>
                <a:r>
                  <a:rPr i="1"/>
                  <a:t>The emission spectra of black bodies (the energy emitted against the wavelength or frequency) depend only on their temperature </a:t>
                </a:r>
                <a14:m>
                  <m:oMath xmlns:m="http://schemas.openxmlformats.org/officeDocument/2006/math">
                    <m:r>
                      <m:t>T</m:t>
                    </m:r>
                  </m:oMath>
                </a14:m>
                <a:r>
                  <a:rPr i="1"/>
                  <a:t>.</a:t>
                </a:r>
              </a:p>
              <a:p>
                <a:pPr lvl="0" indent="0" marL="0">
                  <a:buNone/>
                </a:pPr>
                <a:r>
                  <a:rPr/>
                  <a:t>So what is the form of the emission spectrum of a black body? Although the spectrum of black-body radiation was known observationally, its theoretical description has puzzled physicists at the end of the 19th Century and many attempts to describe this ran into trouble. It cannot be fully explained using classical physics, it requires quantum physics, as we will see in the following.</a:t>
                </a:r>
              </a:p>
              <a:p>
                <a:pPr lvl="0" indent="0" marL="0">
                  <a:spcBef>
                    <a:spcPts val="3000"/>
                  </a:spcBef>
                  <a:buNone/>
                </a:pPr>
                <a:r>
                  <a:rPr b="1"/>
                  <a:t>Rayleigh-Jeans law</a:t>
                </a:r>
              </a:p>
              <a:p>
                <a:pPr lvl="0" indent="0" marL="0">
                  <a:buNone/>
                </a:pPr>
                <a:r>
                  <a:rPr/>
                  <a:t>Lord Rayleigh used classical physics to predict the shape of the black body spectrum, which was later refined by Sir James Jeans.</a:t>
                </a:r>
              </a:p>
              <a:p>
                <a:pPr lvl="0" indent="0" marL="0">
                  <a:buNone/>
                </a:pPr>
                <a:r>
                  <a:rPr/>
                  <a:t>The Rayleigh-Jeans law is a good approximation to the observed spectrum at long wavelength (low frequencies) </a:t>
                </a:r>
                <a14:m>
                  <m:oMath xmlns:m="http://schemas.openxmlformats.org/officeDocument/2006/math">
                    <m:r>
                      <m:t>h</m:t>
                    </m:r>
                    <m:r>
                      <m:t>c</m:t>
                    </m:r>
                    <m:r>
                      <m:rPr>
                        <m:sty m:val="p"/>
                      </m:rPr>
                      <m:t>≪</m:t>
                    </m:r>
                    <m:sSub>
                      <m:e>
                        <m:r>
                          <m:t>k</m:t>
                        </m:r>
                      </m:e>
                      <m:sub>
                        <m:r>
                          <m:t>B</m:t>
                        </m:r>
                      </m:sub>
                    </m:sSub>
                    <m:r>
                      <m:t>T</m:t>
                    </m:r>
                    <m:r>
                      <m:t>λ</m:t>
                    </m:r>
                  </m:oMath>
                </a14:m>
                <a:r>
                  <a:rPr/>
                  <a:t>.</a:t>
                </a:r>
              </a:p>
              <a:p>
                <a:pPr lvl="0" indent="0" marL="0">
                  <a:buNone/>
                </a:pPr>
                <a14:m>
                  <m:oMathPara xmlns:m="http://schemas.openxmlformats.org/officeDocument/2006/math">
                    <m:oMathParaPr>
                      <m:jc m:val="center"/>
                    </m:oMathParaPr>
                    <m:oMath>
                      <m:sSubSup>
                        <m:e>
                          <m:r>
                            <m:t>B</m:t>
                          </m:r>
                        </m:e>
                        <m:sub>
                          <m:r>
                            <m:t>λ</m:t>
                          </m:r>
                        </m:sub>
                        <m:sup>
                          <m:r>
                            <m:rPr>
                              <m:sty m:val="p"/>
                            </m:rPr>
                            <m:t>R</m:t>
                          </m:r>
                          <m:r>
                            <m:rPr>
                              <m:sty m:val="p"/>
                            </m:rPr>
                            <m:t>J</m:t>
                          </m:r>
                        </m:sup>
                      </m:sSubSup>
                      <m:d>
                        <m:dPr>
                          <m:begChr m:val="("/>
                          <m:endChr m:val=")"/>
                          <m:sepChr m:val=""/>
                          <m:grow/>
                        </m:dPr>
                        <m:e>
                          <m:r>
                            <m:t>λ</m:t>
                          </m:r>
                          <m:r>
                            <m:rPr>
                              <m:sty m:val="p"/>
                            </m:rPr>
                            <m:t>;</m:t>
                          </m:r>
                          <m:r>
                            <m:t>T</m:t>
                          </m:r>
                        </m:e>
                      </m:d>
                      <m:r>
                        <m:rPr>
                          <m:sty m:val="p"/>
                        </m:rPr>
                        <m:t>=</m:t>
                      </m:r>
                      <m:f>
                        <m:fPr>
                          <m:type m:val="bar"/>
                        </m:fPr>
                        <m:num>
                          <m:r>
                            <m:t>2</m:t>
                          </m:r>
                          <m:r>
                            <m:t>c</m:t>
                          </m:r>
                          <m:sSub>
                            <m:e>
                              <m:r>
                                <m:t>k</m:t>
                              </m:r>
                            </m:e>
                            <m:sub>
                              <m:r>
                                <m:t>B</m:t>
                              </m:r>
                            </m:sub>
                          </m:sSub>
                          <m:r>
                            <m:t>T</m:t>
                          </m:r>
                        </m:num>
                        <m:den>
                          <m:sSup>
                            <m:e>
                              <m:r>
                                <m:t>λ</m:t>
                              </m:r>
                            </m:e>
                            <m:sup>
                              <m:r>
                                <m:t>4</m:t>
                              </m:r>
                            </m:sup>
                          </m:sSup>
                        </m:den>
                      </m:f>
                      <m:r>
                        <m:t>  </m:t>
                      </m:r>
                      <m:d>
                        <m:dPr>
                          <m:begChr m:val="("/>
                          <m:endChr m:val=")"/>
                          <m:sepChr m:val=""/>
                          <m:grow/>
                        </m:dPr>
                        <m:e>
                          <m:r>
                            <m:t>14</m:t>
                          </m:r>
                        </m:e>
                      </m:d>
                    </m:oMath>
                  </m:oMathPara>
                </a14:m>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Looking at the night sky we may be able to see planets, meteors, galaxies, satellites, comets, star clusters and many stars!</a:t>
            </a:r>
          </a:p>
        </p:txBody>
      </p:sp>
      <p:pic>
        <p:nvPicPr>
          <p:cNvPr descr="img/Stellarium_full_description.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2: An example of the night sky view taken from Stellarium (with marked typical objects)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trutt.jpeg" id="0" name="Picture 1"/>
          <p:cNvPicPr>
            <a:picLocks noGrp="1" noChangeAspect="1"/>
          </p:cNvPicPr>
          <p:nvPr/>
        </p:nvPicPr>
        <p:blipFill>
          <a:blip r:embed="rId2"/>
          <a:stretch>
            <a:fillRect/>
          </a:stretch>
        </p:blipFill>
        <p:spPr bwMode="auto">
          <a:xfrm>
            <a:off x="1409700" y="1193800"/>
            <a:ext cx="21463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Lord Rayleigh (1842 - 1918)</a:t>
            </a:r>
          </a:p>
        </p:txBody>
      </p:sp>
      <p:pic>
        <p:nvPicPr>
          <p:cNvPr descr="img/James_Hopwood_Jeans.jpg" id="0" name="Picture 1"/>
          <p:cNvPicPr>
            <a:picLocks noGrp="1" noChangeAspect="1"/>
          </p:cNvPicPr>
          <p:nvPr/>
        </p:nvPicPr>
        <p:blipFill>
          <a:blip r:embed="rId3"/>
          <a:stretch>
            <a:fillRect/>
          </a:stretch>
        </p:blipFill>
        <p:spPr bwMode="auto">
          <a:xfrm>
            <a:off x="5651500" y="1193800"/>
            <a:ext cx="2032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Sir James Jeans (1877 - 1946)</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Rayleigh-Jeans law has a big problem - the radiance keeps increasing indefinitely at short wavelengths (higher frequencies). If it were true the power emitted at short wavelengths would be infinite! This is known as the </a:t>
                </a:r>
                <a:r>
                  <a:rPr i="1"/>
                  <a:t>Ultraviolet Catastrophe</a:t>
                </a:r>
                <a:r>
                  <a:rPr/>
                  <a:t>, and indicates the failure of classical physics to explain the behaviour of thermal radiation.</a:t>
                </a:r>
              </a:p>
              <a:p>
                <a:pPr lvl="0" indent="0" marL="0">
                  <a:spcBef>
                    <a:spcPts val="3000"/>
                  </a:spcBef>
                  <a:buNone/>
                </a:pPr>
                <a:r>
                  <a:rPr b="1"/>
                  <a:t>Wien’s approximation</a:t>
                </a:r>
              </a:p>
              <a:p>
                <a:pPr lvl="0" indent="0" marL="0">
                  <a:buNone/>
                </a:pPr>
                <a:r>
                  <a:rPr/>
                  <a:t>Wien’s approximation, also referred to as Wien’s law (not to be confused with ‘Wien’s displacement law’), is a good model for the observed spectrum at short wavelength (high frequencies) </a:t>
                </a:r>
                <a14:m>
                  <m:oMath xmlns:m="http://schemas.openxmlformats.org/officeDocument/2006/math">
                    <m:r>
                      <m:t>h</m:t>
                    </m:r>
                    <m:r>
                      <m:t>c</m:t>
                    </m:r>
                    <m:r>
                      <m:rPr>
                        <m:sty m:val="p"/>
                      </m:rPr>
                      <m:t>≫</m:t>
                    </m:r>
                    <m:sSub>
                      <m:e>
                        <m:r>
                          <m:t>k</m:t>
                        </m:r>
                      </m:e>
                      <m:sub>
                        <m:r>
                          <m:t>B</m:t>
                        </m:r>
                      </m:sub>
                    </m:sSub>
                    <m:r>
                      <m:t>T</m:t>
                    </m:r>
                    <m:r>
                      <m:t>λ</m:t>
                    </m:r>
                  </m:oMath>
                </a14:m>
                <a:r>
                  <a:rPr/>
                  <a:t>, but it is not accurate at high wavelengths. Wien’s approximation is described by the form below.</a:t>
                </a:r>
              </a:p>
              <a:p>
                <a:pPr lvl="0" indent="0" marL="0">
                  <a:buNone/>
                </a:pPr>
                <a14:m>
                  <m:oMathPara xmlns:m="http://schemas.openxmlformats.org/officeDocument/2006/math">
                    <m:oMathParaPr>
                      <m:jc m:val="center"/>
                    </m:oMathParaPr>
                    <m:oMath>
                      <m:sSubSup>
                        <m:e>
                          <m:r>
                            <m:t>B</m:t>
                          </m:r>
                        </m:e>
                        <m:sub>
                          <m:r>
                            <m:t>λ</m:t>
                          </m:r>
                        </m:sub>
                        <m:sup>
                          <m:r>
                            <m:rPr>
                              <m:sty m:val="p"/>
                            </m:rPr>
                            <m:t>W</m:t>
                          </m:r>
                          <m:r>
                            <m:rPr>
                              <m:sty m:val="p"/>
                            </m:rPr>
                            <m:t>i</m:t>
                          </m:r>
                          <m:r>
                            <m:rPr>
                              <m:sty m:val="p"/>
                            </m:rPr>
                            <m:t>e</m:t>
                          </m:r>
                          <m:r>
                            <m:rPr>
                              <m:sty m:val="p"/>
                            </m:rPr>
                            <m:t>n</m:t>
                          </m:r>
                        </m:sup>
                      </m:sSubSup>
                      <m:d>
                        <m:dPr>
                          <m:begChr m:val="("/>
                          <m:endChr m:val=")"/>
                          <m:sepChr m:val=""/>
                          <m:grow/>
                        </m:dPr>
                        <m:e>
                          <m:r>
                            <m:t>λ</m:t>
                          </m:r>
                          <m:r>
                            <m:rPr>
                              <m:sty m:val="p"/>
                            </m:rPr>
                            <m:t>;</m:t>
                          </m:r>
                          <m:r>
                            <m:t>T</m:t>
                          </m:r>
                        </m:e>
                      </m:d>
                      <m:r>
                        <m:rPr>
                          <m:sty m:val="p"/>
                        </m:rPr>
                        <m:t>=</m:t>
                      </m:r>
                      <m:f>
                        <m:fPr>
                          <m:type m:val="bar"/>
                        </m:fPr>
                        <m:num>
                          <m:r>
                            <m:t>2</m:t>
                          </m:r>
                          <m:r>
                            <m:t>h</m:t>
                          </m:r>
                          <m:sSup>
                            <m:e>
                              <m:r>
                                <m:t>c</m:t>
                              </m:r>
                            </m:e>
                            <m:sup>
                              <m:r>
                                <m:t>2</m:t>
                              </m:r>
                            </m:sup>
                          </m:sSup>
                        </m:num>
                        <m:den>
                          <m:sSup>
                            <m:e>
                              <m:r>
                                <m:t>λ</m:t>
                              </m:r>
                            </m:e>
                            <m:sup>
                              <m:r>
                                <m:t>5</m:t>
                              </m:r>
                            </m:sup>
                          </m:sSup>
                        </m:den>
                      </m:f>
                      <m:r>
                        <m:rPr>
                          <m:sty m:val="p"/>
                        </m:rPr>
                        <m:t>exp</m:t>
                      </m:r>
                      <m:d>
                        <m:dPr>
                          <m:begChr m:val="("/>
                          <m:endChr m:val=")"/>
                          <m:sepChr m:val=""/>
                          <m:grow/>
                        </m:dPr>
                        <m:e>
                          <m:r>
                            <m:rPr>
                              <m:sty m:val="p"/>
                            </m:rPr>
                            <m:t>−</m:t>
                          </m:r>
                          <m:f>
                            <m:fPr>
                              <m:type m:val="bar"/>
                            </m:fPr>
                            <m:num>
                              <m:r>
                                <m:t>h</m:t>
                              </m:r>
                              <m:r>
                                <m:t>c</m:t>
                              </m:r>
                            </m:num>
                            <m:den>
                              <m:r>
                                <m:t>λ</m:t>
                              </m:r>
                              <m:sSub>
                                <m:e>
                                  <m:r>
                                    <m:t>k</m:t>
                                  </m:r>
                                </m:e>
                                <m:sub>
                                  <m:r>
                                    <m:t>B</m:t>
                                  </m:r>
                                </m:sub>
                              </m:sSub>
                              <m:r>
                                <m:t>T</m:t>
                              </m:r>
                            </m:den>
                          </m:f>
                        </m:e>
                      </m:d>
                      <m:r>
                        <m:t>  </m:t>
                      </m:r>
                      <m:d>
                        <m:dPr>
                          <m:begChr m:val="("/>
                          <m:endChr m:val=")"/>
                          <m:sepChr m:val=""/>
                          <m:grow/>
                        </m:dPr>
                        <m:e>
                          <m:r>
                            <m:t>15</m:t>
                          </m:r>
                        </m:e>
                      </m:d>
                    </m:oMath>
                  </m:oMathPara>
                </a14:m>
              </a:p>
              <a:p>
                <a:pPr lvl="0" indent="0" marL="0">
                  <a:spcBef>
                    <a:spcPts val="3000"/>
                  </a:spcBef>
                  <a:buNone/>
                </a:pPr>
                <a:r>
                  <a:rPr b="1"/>
                  <a:t>Planck’s Law</a:t>
                </a:r>
              </a:p>
              <a:p>
                <a:pPr lvl="0" indent="0" marL="0">
                  <a:buNone/>
                </a:pPr>
                <a:r>
                  <a:rPr/>
                  <a:t>In 1900, Planck was able to derive a spectrum that fit the data by assuming that energy comes in discrete quanta. This marked the birth of quantum physics! The Planck radiation spectrum for a black body’s spectral radiance is:</a:t>
                </a:r>
              </a:p>
              <a:p>
                <a:pPr lvl="0" indent="0" marL="0">
                  <a:buNone/>
                </a:pPr>
                <a14:m>
                  <m:oMathPara xmlns:m="http://schemas.openxmlformats.org/officeDocument/2006/math">
                    <m:oMathParaPr>
                      <m:jc m:val="center"/>
                    </m:oMathParaPr>
                    <m:oMath>
                      <m:sSub>
                        <m:e>
                          <m:r>
                            <m:t>B</m:t>
                          </m:r>
                        </m:e>
                        <m:sub>
                          <m:r>
                            <m:t>λ</m:t>
                          </m:r>
                        </m:sub>
                      </m:sSub>
                      <m:d>
                        <m:dPr>
                          <m:begChr m:val="("/>
                          <m:endChr m:val=")"/>
                          <m:sepChr m:val=""/>
                          <m:grow/>
                        </m:dPr>
                        <m:e>
                          <m:r>
                            <m:t>λ</m:t>
                          </m:r>
                          <m:r>
                            <m:rPr>
                              <m:sty m:val="p"/>
                            </m:rPr>
                            <m:t>;</m:t>
                          </m:r>
                          <m:r>
                            <m:t>T</m:t>
                          </m:r>
                        </m:e>
                      </m:d>
                      <m:r>
                        <m:rPr>
                          <m:sty m:val="p"/>
                        </m:rPr>
                        <m:t>=</m:t>
                      </m:r>
                      <m:f>
                        <m:fPr>
                          <m:type m:val="bar"/>
                        </m:fPr>
                        <m:num>
                          <m:r>
                            <m:t>2</m:t>
                          </m:r>
                          <m:r>
                            <m:t>h</m:t>
                          </m:r>
                          <m:sSup>
                            <m:e>
                              <m:r>
                                <m:t>c</m:t>
                              </m:r>
                            </m:e>
                            <m:sup>
                              <m:r>
                                <m:t>2</m:t>
                              </m:r>
                            </m:sup>
                          </m:sSup>
                        </m:num>
                        <m:den>
                          <m:sSup>
                            <m:e>
                              <m:r>
                                <m:t>λ</m:t>
                              </m:r>
                            </m:e>
                            <m:sup>
                              <m:r>
                                <m:t>5</m:t>
                              </m:r>
                            </m:sup>
                          </m:sSup>
                        </m:den>
                      </m:f>
                      <m:d>
                        <m:dPr>
                          <m:begChr m:val="("/>
                          <m:endChr m:val=")"/>
                          <m:sepChr m:val=""/>
                          <m:grow/>
                        </m:dPr>
                        <m:e>
                          <m:f>
                            <m:fPr>
                              <m:type m:val="bar"/>
                            </m:fPr>
                            <m:num>
                              <m:r>
                                <m:t>1</m:t>
                              </m:r>
                            </m:num>
                            <m:den>
                              <m:r>
                                <m:rPr>
                                  <m:sty m:val="p"/>
                                </m:rPr>
                                <m:t>exp</m:t>
                              </m:r>
                              <m:d>
                                <m:dPr>
                                  <m:begChr m:val="("/>
                                  <m:endChr m:val=")"/>
                                  <m:sepChr m:val=""/>
                                  <m:grow/>
                                </m:dPr>
                                <m:e>
                                  <m:f>
                                    <m:fPr>
                                      <m:type m:val="bar"/>
                                    </m:fPr>
                                    <m:num>
                                      <m:r>
                                        <m:t>h</m:t>
                                      </m:r>
                                      <m:r>
                                        <m:t>c</m:t>
                                      </m:r>
                                    </m:num>
                                    <m:den>
                                      <m:r>
                                        <m:t>λ</m:t>
                                      </m:r>
                                      <m:sSub>
                                        <m:e>
                                          <m:r>
                                            <m:t>k</m:t>
                                          </m:r>
                                        </m:e>
                                        <m:sub>
                                          <m:r>
                                            <m:t>B</m:t>
                                          </m:r>
                                        </m:sub>
                                      </m:sSub>
                                      <m:r>
                                        <m:t>T</m:t>
                                      </m:r>
                                    </m:den>
                                  </m:f>
                                </m:e>
                              </m:d>
                              <m:r>
                                <m:rPr>
                                  <m:sty m:val="p"/>
                                </m:rPr>
                                <m:t>−</m:t>
                              </m:r>
                              <m:r>
                                <m:t>1</m:t>
                              </m:r>
                            </m:den>
                          </m:f>
                        </m:e>
                      </m:d>
                      <m:r>
                        <m:t>  </m:t>
                      </m:r>
                      <m:d>
                        <m:dPr>
                          <m:begChr m:val="("/>
                          <m:endChr m:val=")"/>
                          <m:sepChr m:val=""/>
                          <m:grow/>
                        </m:dPr>
                        <m:e>
                          <m:r>
                            <m:t>16</m:t>
                          </m:r>
                        </m:e>
                      </m:d>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a:buNone/>
            </a:pPr>
            <a:r>
              <a:rPr>
                <a:latin typeface="Courier"/>
              </a:rPr>
              <a:t>B_planck </a:t>
            </a:r>
            <a:r>
              <a:rPr>
                <a:solidFill>
                  <a:srgbClr val="666666"/>
                </a:solidFill>
                <a:latin typeface="Courier"/>
              </a:rPr>
              <a:t>=</a:t>
            </a:r>
            <a:r>
              <a:rPr>
                <a:latin typeface="Courier"/>
              </a:rPr>
              <a:t> </a:t>
            </a:r>
            <a:r>
              <a:rPr>
                <a:solidFill>
                  <a:srgbClr val="40A070"/>
                </a:solidFill>
                <a:latin typeface="Courier"/>
              </a:rPr>
              <a:t>2</a:t>
            </a:r>
            <a:r>
              <a:rPr>
                <a:solidFill>
                  <a:srgbClr val="666666"/>
                </a:solidFill>
                <a:latin typeface="Courier"/>
              </a:rPr>
              <a:t>*</a:t>
            </a:r>
            <a:r>
              <a:rPr>
                <a:latin typeface="Courier"/>
              </a:rPr>
              <a:t>h.value</a:t>
            </a:r>
            <a:r>
              <a:rPr>
                <a:solidFill>
                  <a:srgbClr val="666666"/>
                </a:solidFill>
                <a:latin typeface="Courier"/>
              </a:rPr>
              <a:t>*</a:t>
            </a:r>
            <a:r>
              <a:rPr>
                <a:latin typeface="Courier"/>
              </a:rPr>
              <a:t>c.value</a:t>
            </a:r>
            <a:r>
              <a:rPr>
                <a:solidFill>
                  <a:srgbClr val="666666"/>
                </a:solidFill>
                <a:latin typeface="Courier"/>
              </a:rPr>
              <a:t>**</a:t>
            </a:r>
            <a:r>
              <a:rPr>
                <a:solidFill>
                  <a:srgbClr val="40A070"/>
                </a:solidFill>
                <a:latin typeface="Courier"/>
              </a:rPr>
              <a:t>2</a:t>
            </a:r>
            <a:r>
              <a:rPr>
                <a:latin typeface="Courier"/>
              </a:rPr>
              <a:t> </a:t>
            </a:r>
            <a:r>
              <a:rPr>
                <a:solidFill>
                  <a:srgbClr val="666666"/>
                </a:solidFill>
                <a:latin typeface="Courier"/>
              </a:rPr>
              <a:t>*</a:t>
            </a:r>
            <a:r>
              <a:rPr>
                <a:latin typeface="Courier"/>
              </a:rPr>
              <a:t> (</a:t>
            </a:r>
            <a:r>
              <a:rPr>
                <a:solidFill>
                  <a:srgbClr val="40A070"/>
                </a:solidFill>
                <a:latin typeface="Courier"/>
              </a:rPr>
              <a:t>1.0</a:t>
            </a:r>
            <a:r>
              <a:rPr>
                <a:solidFill>
                  <a:srgbClr val="666666"/>
                </a:solidFill>
                <a:latin typeface="Courier"/>
              </a:rPr>
              <a:t>/</a:t>
            </a:r>
            <a:r>
              <a:rPr>
                <a:latin typeface="Courier"/>
              </a:rPr>
              <a:t>(np.exp(h.value</a:t>
            </a:r>
            <a:r>
              <a:rPr>
                <a:solidFill>
                  <a:srgbClr val="666666"/>
                </a:solidFill>
                <a:latin typeface="Courier"/>
              </a:rPr>
              <a:t>*</a:t>
            </a:r>
            <a:r>
              <a:rPr>
                <a:latin typeface="Courier"/>
              </a:rPr>
              <a:t>c.value</a:t>
            </a:r>
            <a:r>
              <a:rPr>
                <a:solidFill>
                  <a:srgbClr val="666666"/>
                </a:solidFill>
                <a:latin typeface="Courier"/>
              </a:rPr>
              <a:t>/</a:t>
            </a:r>
            <a:r>
              <a:rPr>
                <a:latin typeface="Courier"/>
              </a:rPr>
              <a:t>(k_B.value</a:t>
            </a:r>
            <a:r>
              <a:rPr>
                <a:solidFill>
                  <a:srgbClr val="666666"/>
                </a:solidFill>
                <a:latin typeface="Courier"/>
              </a:rPr>
              <a:t>*</a:t>
            </a:r>
            <a:r>
              <a:rPr>
                <a:latin typeface="Courier"/>
              </a:rPr>
              <a:t>T</a:t>
            </a:r>
            <a:r>
              <a:rPr>
                <a:solidFill>
                  <a:srgbClr val="666666"/>
                </a:solidFill>
                <a:latin typeface="Courier"/>
              </a:rPr>
              <a:t>*</a:t>
            </a:r>
            <a:r>
              <a:rPr>
                <a:latin typeface="Courier"/>
              </a:rPr>
              <a:t>(l</a:t>
            </a:r>
            <a:r>
              <a:rPr>
                <a:solidFill>
                  <a:srgbClr val="666666"/>
                </a:solidFill>
                <a:latin typeface="Courier"/>
              </a:rPr>
              <a:t>*</a:t>
            </a:r>
            <a:r>
              <a:rPr>
                <a:solidFill>
                  <a:srgbClr val="40A070"/>
                </a:solidFill>
                <a:latin typeface="Courier"/>
              </a:rPr>
              <a:t>1e-9</a:t>
            </a:r>
            <a:r>
              <a:rPr>
                <a:latin typeface="Courier"/>
              </a:rPr>
              <a:t>)))</a:t>
            </a:r>
            <a:r>
              <a:rPr>
                <a:solidFill>
                  <a:srgbClr val="666666"/>
                </a:solidFill>
                <a:latin typeface="Courier"/>
              </a:rPr>
              <a:t>-</a:t>
            </a:r>
            <a:r>
              <a:rPr>
                <a:solidFill>
                  <a:srgbClr val="40A070"/>
                </a:solidFill>
                <a:latin typeface="Courier"/>
              </a:rPr>
              <a:t>1</a:t>
            </a:r>
            <a:r>
              <a:rPr>
                <a:latin typeface="Courier"/>
              </a:rPr>
              <a:t>)) </a:t>
            </a:r>
            <a:r>
              <a:rPr>
                <a:solidFill>
                  <a:srgbClr val="666666"/>
                </a:solidFill>
                <a:latin typeface="Courier"/>
              </a:rPr>
              <a:t>/</a:t>
            </a:r>
            <a:r>
              <a:rPr>
                <a:latin typeface="Courier"/>
              </a:rPr>
              <a:t> (l</a:t>
            </a:r>
            <a:r>
              <a:rPr>
                <a:solidFill>
                  <a:srgbClr val="666666"/>
                </a:solidFill>
                <a:latin typeface="Courier"/>
              </a:rPr>
              <a:t>*</a:t>
            </a:r>
            <a:r>
              <a:rPr>
                <a:solidFill>
                  <a:srgbClr val="40A070"/>
                </a:solidFill>
                <a:latin typeface="Courier"/>
              </a:rPr>
              <a:t>1e-9</a:t>
            </a:r>
            <a:r>
              <a:rPr>
                <a:latin typeface="Courier"/>
              </a:rPr>
              <a:t>)</a:t>
            </a:r>
            <a:r>
              <a:rPr>
                <a:solidFill>
                  <a:srgbClr val="666666"/>
                </a:solidFill>
                <a:latin typeface="Courier"/>
              </a:rPr>
              <a:t>**</a:t>
            </a:r>
            <a:r>
              <a:rPr>
                <a:solidFill>
                  <a:srgbClr val="40A070"/>
                </a:solidFill>
                <a:latin typeface="Courier"/>
              </a:rPr>
              <a:t>5</a:t>
            </a:r>
            <a:r>
              <a:rPr>
                <a:solidFill>
                  <a:srgbClr val="666666"/>
                </a:solidFill>
                <a:latin typeface="Courier"/>
              </a:rPr>
              <a:t>;</a:t>
            </a:r>
            <a:br/>
            <a:r>
              <a:rPr>
                <a:latin typeface="Courier"/>
              </a:rPr>
              <a:t>plt.plot(l, B_planck, label</a:t>
            </a:r>
            <a:r>
              <a:rPr>
                <a:solidFill>
                  <a:srgbClr val="666666"/>
                </a:solidFill>
                <a:latin typeface="Courier"/>
              </a:rPr>
              <a:t>=</a:t>
            </a:r>
            <a:r>
              <a:rPr>
                <a:solidFill>
                  <a:srgbClr val="4070A0"/>
                </a:solidFill>
                <a:latin typeface="Courier"/>
              </a:rPr>
              <a:t>"Planck's law"</a:t>
            </a:r>
            <a:r>
              <a:rPr>
                <a:latin typeface="Courier"/>
              </a:rPr>
              <a:t>)</a:t>
            </a:r>
            <a:br/>
            <a:r>
              <a:rPr>
                <a:latin typeface="Courier"/>
              </a:rPr>
              <a:t>plt.plot(l, B_wien, label</a:t>
            </a:r>
            <a:r>
              <a:rPr>
                <a:solidFill>
                  <a:srgbClr val="666666"/>
                </a:solidFill>
                <a:latin typeface="Courier"/>
              </a:rPr>
              <a:t>=</a:t>
            </a:r>
            <a:r>
              <a:rPr>
                <a:solidFill>
                  <a:srgbClr val="4070A0"/>
                </a:solidFill>
                <a:latin typeface="Courier"/>
              </a:rPr>
              <a:t>"Wien's approximation"</a:t>
            </a:r>
            <a:r>
              <a:rPr>
                <a:latin typeface="Courier"/>
              </a:rPr>
              <a:t>)</a:t>
            </a:r>
            <a:br/>
            <a:r>
              <a:rPr>
                <a:latin typeface="Courier"/>
              </a:rPr>
              <a:t>plt.plot(l, B_rj, label</a:t>
            </a:r>
            <a:r>
              <a:rPr>
                <a:solidFill>
                  <a:srgbClr val="666666"/>
                </a:solidFill>
                <a:latin typeface="Courier"/>
              </a:rPr>
              <a:t>=</a:t>
            </a:r>
            <a:r>
              <a:rPr>
                <a:solidFill>
                  <a:srgbClr val="4070A0"/>
                </a:solidFill>
                <a:latin typeface="Courier"/>
              </a:rPr>
              <a:t>"Rayleigh-Jeans law"</a:t>
            </a:r>
            <a:r>
              <a:rPr>
                <a:latin typeface="Courier"/>
              </a:rPr>
              <a:t>)</a:t>
            </a:r>
            <a:br/>
            <a:br/>
            <a:r>
              <a:rPr>
                <a:latin typeface="Courier"/>
              </a:rPr>
              <a:t>plt.xlabel(</a:t>
            </a:r>
            <a:r>
              <a:rPr>
                <a:solidFill>
                  <a:srgbClr val="4070A0"/>
                </a:solidFill>
                <a:latin typeface="Courier"/>
              </a:rPr>
              <a:t>r'Wavelength $\lambda$ (nm)'</a:t>
            </a:r>
            <a:r>
              <a:rPr>
                <a:latin typeface="Courier"/>
              </a:rPr>
              <a:t>)</a:t>
            </a:r>
            <a:br/>
            <a:r>
              <a:rPr>
                <a:latin typeface="Courier"/>
              </a:rPr>
              <a:t>plt.ylabel(</a:t>
            </a:r>
            <a:r>
              <a:rPr>
                <a:solidFill>
                  <a:srgbClr val="4070A0"/>
                </a:solidFill>
                <a:latin typeface="Courier"/>
              </a:rPr>
              <a:t>r'Spectral Radiance $B_\lambda(\lambda, T=4000K)$ (Wm$^{-3}$sr$^{-1}$)'</a:t>
            </a:r>
            <a:r>
              <a:rPr>
                <a:latin typeface="Courier"/>
              </a:rPr>
              <a:t>)</a:t>
            </a:r>
            <a:br/>
            <a:r>
              <a:rPr>
                <a:latin typeface="Courier"/>
              </a:rPr>
              <a:t>plt.title(</a:t>
            </a:r>
            <a:r>
              <a:rPr>
                <a:solidFill>
                  <a:srgbClr val="4070A0"/>
                </a:solidFill>
                <a:latin typeface="Courier"/>
              </a:rPr>
              <a:t>'Spectral radiance'</a:t>
            </a:r>
            <a:r>
              <a:rPr>
                <a:latin typeface="Courier"/>
              </a:rPr>
              <a:t>)</a:t>
            </a:r>
            <a:br/>
            <a:r>
              <a:rPr>
                <a:latin typeface="Courier"/>
              </a:rPr>
              <a:t>plt.ylim([</a:t>
            </a:r>
            <a:r>
              <a:rPr>
                <a:solidFill>
                  <a:srgbClr val="40A070"/>
                </a:solidFill>
                <a:latin typeface="Courier"/>
              </a:rPr>
              <a:t>0</a:t>
            </a:r>
            <a:r>
              <a:rPr>
                <a:latin typeface="Courier"/>
              </a:rPr>
              <a:t>,</a:t>
            </a:r>
            <a:r>
              <a:rPr>
                <a:solidFill>
                  <a:srgbClr val="40A070"/>
                </a:solidFill>
                <a:latin typeface="Courier"/>
              </a:rPr>
              <a:t>5e12</a:t>
            </a:r>
            <a:r>
              <a:rPr>
                <a:latin typeface="Courier"/>
              </a:rPr>
              <a:t>])</a:t>
            </a:r>
            <a:br/>
            <a:r>
              <a:rPr>
                <a:latin typeface="Courier"/>
              </a:rPr>
              <a:t>plt.grid()</a:t>
            </a:r>
            <a:br/>
            <a:r>
              <a:rPr>
                <a:latin typeface="Courier"/>
              </a:rPr>
              <a:t>plt.legend()</a:t>
            </a:r>
            <a:r>
              <a:rPr>
                <a:solidFill>
                  <a:srgbClr val="666666"/>
                </a:solidFill>
                <a:latin typeface="Courier"/>
              </a:rPr>
              <a:t>;</a:t>
            </a:r>
          </a:p>
        </p:txBody>
      </p:sp>
      <p:pic>
        <p:nvPicPr>
          <p:cNvPr descr="SP1.1_-_Stellar_Properties_pptx_files/figure-pptx/fig-rayleigh-wien-planck-plot-output-1.png" id="0" name="Picture 1"/>
          <p:cNvPicPr>
            <a:picLocks noGrp="1" noChangeAspect="1"/>
          </p:cNvPicPr>
          <p:nvPr/>
        </p:nvPicPr>
        <p:blipFill>
          <a:blip r:embed="rId2"/>
          <a:stretch>
            <a:fillRect/>
          </a:stretch>
        </p:blipFill>
        <p:spPr bwMode="auto">
          <a:xfrm>
            <a:off x="3746500" y="203200"/>
            <a:ext cx="4737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17: Comparison of the spectral radiance plotted using the Rayleigh-Jeans law (Equation 14), Wien’s approximation (Equation 15) and Planck’s law (Equation 16)</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Exercise</a:t>
                </a:r>
              </a:p>
              <a:p>
                <a:pPr lvl="0" indent="-342900" marL="342900">
                  <a:buAutoNum type="arabicPeriod"/>
                </a:pPr>
                <a:r>
                  <a:rPr/>
                  <a:t>Show that for low frequencies (</a:t>
                </a:r>
                <a14:m>
                  <m:oMath xmlns:m="http://schemas.openxmlformats.org/officeDocument/2006/math">
                    <m:r>
                      <m:t>h</m:t>
                    </m:r>
                    <m:r>
                      <m:t>c</m:t>
                    </m:r>
                    <m:r>
                      <m:rPr>
                        <m:sty m:val="p"/>
                      </m:rPr>
                      <m:t>≪</m:t>
                    </m:r>
                    <m:r>
                      <m:t>λ</m:t>
                    </m:r>
                    <m:sSub>
                      <m:e>
                        <m:r>
                          <m:t>k</m:t>
                        </m:r>
                      </m:e>
                      <m:sub>
                        <m:r>
                          <m:t>B</m:t>
                        </m:r>
                      </m:sub>
                    </m:sSub>
                    <m:r>
                      <m:t>T</m:t>
                    </m:r>
                  </m:oMath>
                </a14:m>
                <a:r>
                  <a:rPr/>
                  <a:t>) the Rayleigh-Jeans law can be derived from the Planck law.</a:t>
                </a:r>
              </a:p>
              <a:p>
                <a:pPr lvl="0" indent="-342900" marL="342900">
                  <a:buAutoNum type="arabicPeriod"/>
                </a:pPr>
                <a:r>
                  <a:rPr/>
                  <a:t>Show that for high frequencies (</a:t>
                </a:r>
                <a14:m>
                  <m:oMath xmlns:m="http://schemas.openxmlformats.org/officeDocument/2006/math">
                    <m:r>
                      <m:t>h</m:t>
                    </m:r>
                    <m:r>
                      <m:t>c</m:t>
                    </m:r>
                    <m:r>
                      <m:rPr>
                        <m:sty m:val="p"/>
                      </m:rPr>
                      <m:t>≫</m:t>
                    </m:r>
                    <m:r>
                      <m:t>λ</m:t>
                    </m:r>
                    <m:sSub>
                      <m:e>
                        <m:r>
                          <m:t>k</m:t>
                        </m:r>
                      </m:e>
                      <m:sub>
                        <m:r>
                          <m:t>B</m:t>
                        </m:r>
                      </m:sub>
                    </m:sSub>
                    <m:r>
                      <m:t>T</m:t>
                    </m:r>
                  </m:oMath>
                </a14:m>
                <a:r>
                  <a:rPr/>
                  <a:t>) Wein’s law can be derived from the Planck law.</a:t>
                </a:r>
              </a:p>
              <a:p>
                <a:pPr lvl="0" indent="0" marL="1270000">
                  <a:buNone/>
                </a:pPr>
                <a:r>
                  <a:rPr sz="2000" b="1"/>
                  <a:t>Hint</a:t>
                </a:r>
              </a:p>
              <a:p>
                <a:pPr lvl="0" indent="0" marL="1270000">
                  <a:buNone/>
                </a:pPr>
                <a:r>
                  <a:rPr sz="2000"/>
                  <a:t>You can use the approximation </a:t>
                </a:r>
                <a14:m>
                  <m:oMath xmlns:m="http://schemas.openxmlformats.org/officeDocument/2006/math">
                    <m:sSub>
                      <m:e>
                        <m:r>
                          <m:rPr>
                            <m:sty m:val="p"/>
                          </m:rPr>
                          <m:t>lim</m:t>
                        </m:r>
                      </m:e>
                      <m:sub>
                        <m:r>
                          <m:t>x</m:t>
                        </m:r>
                        <m:r>
                          <m:rPr>
                            <m:sty m:val="p"/>
                          </m:rPr>
                          <m:t>→</m:t>
                        </m:r>
                        <m:r>
                          <m:t>0</m:t>
                        </m:r>
                      </m:sub>
                    </m:sSub>
                    <m:r>
                      <m:rPr>
                        <m:sty m:val="p"/>
                      </m:rPr>
                      <m:t>exp</m:t>
                    </m:r>
                    <m:d>
                      <m:dPr>
                        <m:begChr m:val="("/>
                        <m:endChr m:val=")"/>
                        <m:sepChr m:val=""/>
                        <m:grow/>
                      </m:dPr>
                      <m:e>
                        <m:r>
                          <m:t>x</m:t>
                        </m:r>
                      </m:e>
                    </m:d>
                    <m:r>
                      <m:rPr>
                        <m:sty m:val="p"/>
                      </m:rPr>
                      <m:t>=</m:t>
                    </m:r>
                    <m:r>
                      <m:t>1</m:t>
                    </m:r>
                    <m:r>
                      <m:rPr>
                        <m:sty m:val="p"/>
                      </m:rPr>
                      <m:t>+</m:t>
                    </m:r>
                    <m:r>
                      <m:t>x</m:t>
                    </m:r>
                  </m:oMath>
                </a14:m>
              </a:p>
            </p:txBody>
          </p:sp>
        </mc:Choice>
      </mc:AlternateContent>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Temperature and colour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Let’s look at how the spectrum changes with temperature </a:t>
                </a:r>
                <a14:m>
                  <m:oMath xmlns:m="http://schemas.openxmlformats.org/officeDocument/2006/math">
                    <m:r>
                      <m:t>T</m:t>
                    </m:r>
                  </m:oMath>
                </a14:m>
                <a:r>
                  <a:rPr/>
                  <a:t>.</a:t>
                </a:r>
              </a:p>
              <a:p>
                <a:pPr lvl="0" indent="0" marL="0">
                  <a:buNone/>
                </a:pPr>
                <a:r>
                  <a:rPr/>
                  <a:t>We can try out this </a:t>
                </a:r>
                <a:r>
                  <a:rPr>
                    <a:hlinkClick r:id="rId2"/>
                  </a:rPr>
                  <a:t>PhET interactive simulator</a:t>
                </a:r>
                <a:r>
                  <a:rPr/>
                  <a:t> and by varying the temperature we can see how the black body spectrum changes.</a:t>
                </a:r>
              </a:p>
              <a:p>
                <a:pPr lvl="0" indent="0" marL="0">
                  <a:buNone/>
                </a:pPr>
                <a:r>
                  <a:rPr/>
                  <a:t>The change of the spectral radiance with temperature is shown in Figure 18.</a:t>
                </a:r>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a:buNone/>
            </a:pPr>
            <a:r>
              <a:rPr b="1">
                <a:solidFill>
                  <a:srgbClr val="008000"/>
                </a:solidFill>
                <a:latin typeface="Courier"/>
              </a:rPr>
              <a:t>import</a:t>
            </a:r>
            <a:r>
              <a:rPr>
                <a:latin typeface="Courier"/>
              </a:rPr>
              <a:t> warnings</a:t>
            </a:r>
            <a:br/>
            <a:r>
              <a:rPr>
                <a:latin typeface="Courier"/>
              </a:rPr>
              <a:t>warnings.filterwarnings(</a:t>
            </a:r>
            <a:r>
              <a:rPr>
                <a:solidFill>
                  <a:srgbClr val="4070A0"/>
                </a:solidFill>
                <a:latin typeface="Courier"/>
              </a:rPr>
              <a:t>'ignore'</a:t>
            </a:r>
            <a:r>
              <a:rPr>
                <a:latin typeface="Courier"/>
              </a:rPr>
              <a:t>)</a:t>
            </a:r>
            <a:br/>
            <a:r>
              <a:rPr b="1">
                <a:solidFill>
                  <a:srgbClr val="008000"/>
                </a:solidFill>
                <a:latin typeface="Courier"/>
              </a:rPr>
              <a:t>import</a:t>
            </a:r>
            <a:r>
              <a:rPr>
                <a:latin typeface="Courier"/>
              </a:rPr>
              <a:t> matplotlib.pyplot </a:t>
            </a:r>
            <a:r>
              <a:rPr b="1">
                <a:solidFill>
                  <a:srgbClr val="008000"/>
                </a:solidFill>
                <a:latin typeface="Courier"/>
              </a:rPr>
              <a:t>as</a:t>
            </a:r>
            <a:r>
              <a:rPr>
                <a:latin typeface="Courier"/>
              </a:rPr>
              <a:t> plt</a:t>
            </a:r>
            <a:br/>
            <a:br/>
            <a:r>
              <a:rPr b="1">
                <a:solidFill>
                  <a:srgbClr val="007020"/>
                </a:solidFill>
                <a:latin typeface="Courier"/>
              </a:rPr>
              <a:t>for</a:t>
            </a:r>
            <a:r>
              <a:rPr>
                <a:latin typeface="Courier"/>
              </a:rPr>
              <a:t> T </a:t>
            </a:r>
            <a:r>
              <a:rPr b="1">
                <a:solidFill>
                  <a:srgbClr val="007020"/>
                </a:solidFill>
                <a:latin typeface="Courier"/>
              </a:rPr>
              <a:t>in</a:t>
            </a:r>
            <a:r>
              <a:rPr>
                <a:latin typeface="Courier"/>
              </a:rPr>
              <a:t> [</a:t>
            </a:r>
            <a:r>
              <a:rPr>
                <a:solidFill>
                  <a:srgbClr val="40A070"/>
                </a:solidFill>
                <a:latin typeface="Courier"/>
              </a:rPr>
              <a:t>6000</a:t>
            </a:r>
            <a:r>
              <a:rPr>
                <a:latin typeface="Courier"/>
              </a:rPr>
              <a:t>,</a:t>
            </a:r>
            <a:r>
              <a:rPr>
                <a:solidFill>
                  <a:srgbClr val="40A070"/>
                </a:solidFill>
                <a:latin typeface="Courier"/>
              </a:rPr>
              <a:t>5500</a:t>
            </a:r>
            <a:r>
              <a:rPr>
                <a:latin typeface="Courier"/>
              </a:rPr>
              <a:t>,</a:t>
            </a:r>
            <a:r>
              <a:rPr>
                <a:solidFill>
                  <a:srgbClr val="40A070"/>
                </a:solidFill>
                <a:latin typeface="Courier"/>
              </a:rPr>
              <a:t>5000</a:t>
            </a:r>
            <a:r>
              <a:rPr>
                <a:latin typeface="Courier"/>
              </a:rPr>
              <a:t>,</a:t>
            </a:r>
            <a:r>
              <a:rPr>
                <a:solidFill>
                  <a:srgbClr val="40A070"/>
                </a:solidFill>
                <a:latin typeface="Courier"/>
              </a:rPr>
              <a:t>4500</a:t>
            </a:r>
            <a:r>
              <a:rPr>
                <a:latin typeface="Courier"/>
              </a:rPr>
              <a:t>,</a:t>
            </a:r>
            <a:r>
              <a:rPr>
                <a:solidFill>
                  <a:srgbClr val="40A070"/>
                </a:solidFill>
                <a:latin typeface="Courier"/>
              </a:rPr>
              <a:t>4000</a:t>
            </a:r>
            <a:r>
              <a:rPr>
                <a:latin typeface="Courier"/>
              </a:rPr>
              <a:t>]:</a:t>
            </a:r>
            <a:br/>
            <a:r>
              <a:rPr>
                <a:latin typeface="Courier"/>
              </a:rPr>
              <a:t>    B_planck </a:t>
            </a:r>
            <a:r>
              <a:rPr>
                <a:solidFill>
                  <a:srgbClr val="666666"/>
                </a:solidFill>
                <a:latin typeface="Courier"/>
              </a:rPr>
              <a:t>=</a:t>
            </a:r>
            <a:r>
              <a:rPr>
                <a:latin typeface="Courier"/>
              </a:rPr>
              <a:t> </a:t>
            </a:r>
            <a:r>
              <a:rPr>
                <a:solidFill>
                  <a:srgbClr val="40A070"/>
                </a:solidFill>
                <a:latin typeface="Courier"/>
              </a:rPr>
              <a:t>2</a:t>
            </a:r>
            <a:r>
              <a:rPr>
                <a:solidFill>
                  <a:srgbClr val="666666"/>
                </a:solidFill>
                <a:latin typeface="Courier"/>
              </a:rPr>
              <a:t>*</a:t>
            </a:r>
            <a:r>
              <a:rPr>
                <a:latin typeface="Courier"/>
              </a:rPr>
              <a:t>h.value</a:t>
            </a:r>
            <a:r>
              <a:rPr>
                <a:solidFill>
                  <a:srgbClr val="666666"/>
                </a:solidFill>
                <a:latin typeface="Courier"/>
              </a:rPr>
              <a:t>*</a:t>
            </a:r>
            <a:r>
              <a:rPr>
                <a:latin typeface="Courier"/>
              </a:rPr>
              <a:t>c.value</a:t>
            </a:r>
            <a:r>
              <a:rPr>
                <a:solidFill>
                  <a:srgbClr val="666666"/>
                </a:solidFill>
                <a:latin typeface="Courier"/>
              </a:rPr>
              <a:t>**</a:t>
            </a:r>
            <a:r>
              <a:rPr>
                <a:solidFill>
                  <a:srgbClr val="40A070"/>
                </a:solidFill>
                <a:latin typeface="Courier"/>
              </a:rPr>
              <a:t>2</a:t>
            </a:r>
            <a:r>
              <a:rPr>
                <a:latin typeface="Courier"/>
              </a:rPr>
              <a:t> </a:t>
            </a:r>
            <a:r>
              <a:rPr>
                <a:solidFill>
                  <a:srgbClr val="666666"/>
                </a:solidFill>
                <a:latin typeface="Courier"/>
              </a:rPr>
              <a:t>*</a:t>
            </a:r>
            <a:r>
              <a:rPr>
                <a:latin typeface="Courier"/>
              </a:rPr>
              <a:t> (</a:t>
            </a:r>
            <a:r>
              <a:rPr>
                <a:solidFill>
                  <a:srgbClr val="40A070"/>
                </a:solidFill>
                <a:latin typeface="Courier"/>
              </a:rPr>
              <a:t>1.0</a:t>
            </a:r>
            <a:r>
              <a:rPr>
                <a:solidFill>
                  <a:srgbClr val="666666"/>
                </a:solidFill>
                <a:latin typeface="Courier"/>
              </a:rPr>
              <a:t>/</a:t>
            </a:r>
            <a:r>
              <a:rPr>
                <a:latin typeface="Courier"/>
              </a:rPr>
              <a:t>(np.exp(h.value</a:t>
            </a:r>
            <a:r>
              <a:rPr>
                <a:solidFill>
                  <a:srgbClr val="666666"/>
                </a:solidFill>
                <a:latin typeface="Courier"/>
              </a:rPr>
              <a:t>*</a:t>
            </a:r>
            <a:r>
              <a:rPr>
                <a:latin typeface="Courier"/>
              </a:rPr>
              <a:t>c.value</a:t>
            </a:r>
            <a:r>
              <a:rPr>
                <a:solidFill>
                  <a:srgbClr val="666666"/>
                </a:solidFill>
                <a:latin typeface="Courier"/>
              </a:rPr>
              <a:t>/</a:t>
            </a:r>
            <a:r>
              <a:rPr>
                <a:latin typeface="Courier"/>
              </a:rPr>
              <a:t>(k_B.value</a:t>
            </a:r>
            <a:r>
              <a:rPr>
                <a:solidFill>
                  <a:srgbClr val="666666"/>
                </a:solidFill>
                <a:latin typeface="Courier"/>
              </a:rPr>
              <a:t>*</a:t>
            </a:r>
            <a:r>
              <a:rPr>
                <a:latin typeface="Courier"/>
              </a:rPr>
              <a:t>T</a:t>
            </a:r>
            <a:r>
              <a:rPr>
                <a:solidFill>
                  <a:srgbClr val="666666"/>
                </a:solidFill>
                <a:latin typeface="Courier"/>
              </a:rPr>
              <a:t>*</a:t>
            </a:r>
            <a:r>
              <a:rPr>
                <a:latin typeface="Courier"/>
              </a:rPr>
              <a:t>(l</a:t>
            </a:r>
            <a:r>
              <a:rPr>
                <a:solidFill>
                  <a:srgbClr val="666666"/>
                </a:solidFill>
                <a:latin typeface="Courier"/>
              </a:rPr>
              <a:t>*</a:t>
            </a:r>
            <a:r>
              <a:rPr>
                <a:solidFill>
                  <a:srgbClr val="40A070"/>
                </a:solidFill>
                <a:latin typeface="Courier"/>
              </a:rPr>
              <a:t>1e-9</a:t>
            </a:r>
            <a:r>
              <a:rPr>
                <a:latin typeface="Courier"/>
              </a:rPr>
              <a:t>)))</a:t>
            </a:r>
            <a:r>
              <a:rPr>
                <a:solidFill>
                  <a:srgbClr val="666666"/>
                </a:solidFill>
                <a:latin typeface="Courier"/>
              </a:rPr>
              <a:t>-</a:t>
            </a:r>
            <a:r>
              <a:rPr>
                <a:solidFill>
                  <a:srgbClr val="40A070"/>
                </a:solidFill>
                <a:latin typeface="Courier"/>
              </a:rPr>
              <a:t>1</a:t>
            </a:r>
            <a:r>
              <a:rPr>
                <a:latin typeface="Courier"/>
              </a:rPr>
              <a:t>)) </a:t>
            </a:r>
            <a:r>
              <a:rPr>
                <a:solidFill>
                  <a:srgbClr val="666666"/>
                </a:solidFill>
                <a:latin typeface="Courier"/>
              </a:rPr>
              <a:t>/</a:t>
            </a:r>
            <a:r>
              <a:rPr>
                <a:latin typeface="Courier"/>
              </a:rPr>
              <a:t> (l</a:t>
            </a:r>
            <a:r>
              <a:rPr>
                <a:solidFill>
                  <a:srgbClr val="666666"/>
                </a:solidFill>
                <a:latin typeface="Courier"/>
              </a:rPr>
              <a:t>*</a:t>
            </a:r>
            <a:r>
              <a:rPr>
                <a:solidFill>
                  <a:srgbClr val="40A070"/>
                </a:solidFill>
                <a:latin typeface="Courier"/>
              </a:rPr>
              <a:t>1e-9</a:t>
            </a:r>
            <a:r>
              <a:rPr>
                <a:latin typeface="Courier"/>
              </a:rPr>
              <a:t>)</a:t>
            </a:r>
            <a:r>
              <a:rPr>
                <a:solidFill>
                  <a:srgbClr val="666666"/>
                </a:solidFill>
                <a:latin typeface="Courier"/>
              </a:rPr>
              <a:t>**</a:t>
            </a:r>
            <a:r>
              <a:rPr>
                <a:solidFill>
                  <a:srgbClr val="40A070"/>
                </a:solidFill>
                <a:latin typeface="Courier"/>
              </a:rPr>
              <a:t>5</a:t>
            </a:r>
            <a:br/>
            <a:r>
              <a:rPr>
                <a:latin typeface="Courier"/>
              </a:rPr>
              <a:t>    plt.plot(l, B_planck, label</a:t>
            </a:r>
            <a:r>
              <a:rPr>
                <a:solidFill>
                  <a:srgbClr val="666666"/>
                </a:solidFill>
                <a:latin typeface="Courier"/>
              </a:rPr>
              <a:t>=</a:t>
            </a:r>
            <a:r>
              <a:rPr>
                <a:solidFill>
                  <a:srgbClr val="4070A0"/>
                </a:solidFill>
                <a:latin typeface="Courier"/>
              </a:rPr>
              <a:t>'T='</a:t>
            </a:r>
            <a:r>
              <a:rPr>
                <a:solidFill>
                  <a:srgbClr val="666666"/>
                </a:solidFill>
                <a:latin typeface="Courier"/>
              </a:rPr>
              <a:t>+</a:t>
            </a:r>
            <a:r>
              <a:rPr>
                <a:solidFill>
                  <a:srgbClr val="008000"/>
                </a:solidFill>
                <a:latin typeface="Courier"/>
              </a:rPr>
              <a:t>str</a:t>
            </a:r>
            <a:r>
              <a:rPr>
                <a:latin typeface="Courier"/>
              </a:rPr>
              <a:t>(T)</a:t>
            </a:r>
            <a:r>
              <a:rPr>
                <a:solidFill>
                  <a:srgbClr val="666666"/>
                </a:solidFill>
                <a:latin typeface="Courier"/>
              </a:rPr>
              <a:t>+</a:t>
            </a:r>
            <a:r>
              <a:rPr>
                <a:solidFill>
                  <a:srgbClr val="4070A0"/>
                </a:solidFill>
                <a:latin typeface="Courier"/>
              </a:rPr>
              <a:t>'K'</a:t>
            </a:r>
            <a:r>
              <a:rPr>
                <a:latin typeface="Courier"/>
              </a:rPr>
              <a:t>)</a:t>
            </a:r>
            <a:br/>
            <a:br/>
            <a:br/>
            <a:r>
              <a:rPr>
                <a:latin typeface="Courier"/>
              </a:rPr>
              <a:t>plt.xlabel(</a:t>
            </a:r>
            <a:r>
              <a:rPr>
                <a:solidFill>
                  <a:srgbClr val="4070A0"/>
                </a:solidFill>
                <a:latin typeface="Courier"/>
              </a:rPr>
              <a:t>r'Wavelength $\lambda$ (nm)'</a:t>
            </a:r>
            <a:r>
              <a:rPr>
                <a:latin typeface="Courier"/>
              </a:rPr>
              <a:t>)</a:t>
            </a:r>
            <a:br/>
            <a:r>
              <a:rPr>
                <a:latin typeface="Courier"/>
              </a:rPr>
              <a:t>plt.ylabel(</a:t>
            </a:r>
            <a:r>
              <a:rPr>
                <a:solidFill>
                  <a:srgbClr val="4070A0"/>
                </a:solidFill>
                <a:latin typeface="Courier"/>
              </a:rPr>
              <a:t>r'Spectral Radiance $B_\lambda(\lambda, T=4000K)$ (Wm$^{-3}$sr$^{-1}$)'</a:t>
            </a:r>
            <a:r>
              <a:rPr>
                <a:latin typeface="Courier"/>
              </a:rPr>
              <a:t>)</a:t>
            </a:r>
            <a:br/>
            <a:r>
              <a:rPr>
                <a:latin typeface="Courier"/>
              </a:rPr>
              <a:t>plt.title(</a:t>
            </a:r>
            <a:r>
              <a:rPr>
                <a:solidFill>
                  <a:srgbClr val="4070A0"/>
                </a:solidFill>
                <a:latin typeface="Courier"/>
              </a:rPr>
              <a:t>'Spectral radiance at different temperatures'</a:t>
            </a:r>
            <a:r>
              <a:rPr>
                <a:latin typeface="Courier"/>
              </a:rPr>
              <a:t>)</a:t>
            </a:r>
            <a:br/>
            <a:r>
              <a:rPr>
                <a:latin typeface="Courier"/>
              </a:rPr>
              <a:t>plt.grid()</a:t>
            </a:r>
            <a:br/>
            <a:r>
              <a:rPr>
                <a:latin typeface="Courier"/>
              </a:rPr>
              <a:t>plt.legend()</a:t>
            </a:r>
            <a:br/>
            <a:r>
              <a:rPr>
                <a:latin typeface="Courier"/>
              </a:rPr>
              <a:t>plt.show()</a:t>
            </a:r>
          </a:p>
        </p:txBody>
      </p:sp>
      <p:pic>
        <p:nvPicPr>
          <p:cNvPr descr="SP1.1_-_Stellar_Properties_pptx_files/figure-pptx/fig-spectral-radiance-vs-temp-output-1.png" id="0" name="Picture 1"/>
          <p:cNvPicPr>
            <a:picLocks noGrp="1" noChangeAspect="1"/>
          </p:cNvPicPr>
          <p:nvPr/>
        </p:nvPicPr>
        <p:blipFill>
          <a:blip r:embed="rId2"/>
          <a:stretch>
            <a:fillRect/>
          </a:stretch>
        </p:blipFill>
        <p:spPr bwMode="auto">
          <a:xfrm>
            <a:off x="3695700" y="203200"/>
            <a:ext cx="4851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18: Spectral radiance at different temperatures.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From Figure 18 we notice that the Planck spectrum:</a:t>
                </a:r>
              </a:p>
              <a:p>
                <a:pPr lvl="0"/>
                <a:r>
                  <a:rPr/>
                  <a:t>has a clear peak at some wavelength, which decreases as temperature increases</a:t>
                </a:r>
              </a:p>
              <a:p>
                <a:pPr lvl="0"/>
                <a14:m>
                  <m:oMath xmlns:m="http://schemas.openxmlformats.org/officeDocument/2006/math">
                    <m:sSub>
                      <m:e>
                        <m:r>
                          <m:t>B</m:t>
                        </m:r>
                      </m:e>
                      <m:sub>
                        <m:r>
                          <m:t>λ</m:t>
                        </m:r>
                      </m:sub>
                    </m:sSub>
                    <m:d>
                      <m:dPr>
                        <m:begChr m:val="("/>
                        <m:endChr m:val=")"/>
                        <m:sepChr m:val=""/>
                        <m:grow/>
                      </m:dPr>
                      <m:e>
                        <m:r>
                          <m:t>λ</m:t>
                        </m:r>
                        <m:r>
                          <m:rPr>
                            <m:sty m:val="p"/>
                          </m:rPr>
                          <m:t>;</m:t>
                        </m:r>
                        <m:r>
                          <m:t>T</m:t>
                        </m:r>
                      </m:e>
                    </m:d>
                    <m:r>
                      <m:rPr>
                        <m:sty m:val="p"/>
                      </m:rPr>
                      <m:t>&gt;</m:t>
                    </m:r>
                    <m:r>
                      <m:t>0</m:t>
                    </m:r>
                  </m:oMath>
                </a14:m>
                <a:r>
                  <a:rPr/>
                  <a:t> for all wavelengths, but tends toward </a:t>
                </a:r>
                <a14:m>
                  <m:oMath xmlns:m="http://schemas.openxmlformats.org/officeDocument/2006/math">
                    <m:r>
                      <m:t>0</m:t>
                    </m:r>
                  </m:oMath>
                </a14:m>
                <a:r>
                  <a:rPr/>
                  <a:t> at the extreme ends of the spectrum</a:t>
                </a:r>
              </a:p>
              <a:p>
                <a:pPr lvl="0"/>
                <a:r>
                  <a:rPr/>
                  <a:t>overall increases with temperature</a:t>
                </a:r>
              </a:p>
              <a:p>
                <a:pPr lvl="0" indent="0" marL="0">
                  <a:buNone/>
                </a:pPr>
                <a:r>
                  <a:rPr/>
                  <a:t>Black bodies radiate at all wavelengths - they won’t look black! The shape of the spectrum and the position of the peak determines the apparent colour of the object.</a:t>
                </a:r>
              </a:p>
              <a:p>
                <a:pPr lvl="0" indent="0" marL="0">
                  <a:spcBef>
                    <a:spcPts val="3000"/>
                  </a:spcBef>
                  <a:buNone/>
                </a:pPr>
                <a:r>
                  <a:rPr b="1"/>
                  <a:t>Wien’s displacement law</a:t>
                </a:r>
              </a:p>
              <a:p>
                <a:pPr lvl="0" indent="0" marL="0">
                  <a:buNone/>
                </a:pPr>
                <a:r>
                  <a:rPr/>
                  <a:t>There is an inverse relationship between the temperature </a:t>
                </a:r>
                <a14:m>
                  <m:oMath xmlns:m="http://schemas.openxmlformats.org/officeDocument/2006/math">
                    <m:r>
                      <m:t>T</m:t>
                    </m:r>
                  </m:oMath>
                </a14:m>
                <a:r>
                  <a:rPr/>
                  <a:t> in kelvin and the peak emission wavelength </a:t>
                </a:r>
                <a14:m>
                  <m:oMath xmlns:m="http://schemas.openxmlformats.org/officeDocument/2006/math">
                    <m:sSub>
                      <m:e>
                        <m:r>
                          <m:t>λ</m:t>
                        </m:r>
                      </m:e>
                      <m:sub>
                        <m:r>
                          <m:t>p</m:t>
                        </m:r>
                        <m:r>
                          <m:t>e</m:t>
                        </m:r>
                        <m:r>
                          <m:t>a</m:t>
                        </m:r>
                        <m:r>
                          <m:t>k</m:t>
                        </m:r>
                      </m:sub>
                    </m:sSub>
                  </m:oMath>
                </a14:m>
                <a:r>
                  <a:rPr/>
                  <a:t> in metres, called </a:t>
                </a:r>
                <a:r>
                  <a:rPr i="1"/>
                  <a:t>Wien’s displacement law</a:t>
                </a:r>
                <a:r>
                  <a:rPr/>
                  <a:t>:</a:t>
                </a:r>
              </a:p>
              <a:p>
                <a:pPr lvl="0" indent="0" marL="0">
                  <a:buNone/>
                </a:pPr>
                <a14:m>
                  <m:oMathPara xmlns:m="http://schemas.openxmlformats.org/officeDocument/2006/math">
                    <m:oMathParaPr>
                      <m:jc m:val="center"/>
                    </m:oMathParaPr>
                    <m:oMath>
                      <m:sSub>
                        <m:e>
                          <m:r>
                            <m:t>λ</m:t>
                          </m:r>
                        </m:e>
                        <m:sub>
                          <m:r>
                            <m:t>p</m:t>
                          </m:r>
                          <m:r>
                            <m:t>e</m:t>
                          </m:r>
                          <m:r>
                            <m:t>a</m:t>
                          </m:r>
                          <m:r>
                            <m:t>k</m:t>
                          </m:r>
                        </m:sub>
                      </m:sSub>
                      <m:r>
                        <m:rPr>
                          <m:sty m:val="p"/>
                        </m:rPr>
                        <m:t>=</m:t>
                      </m:r>
                      <m:f>
                        <m:fPr>
                          <m:type m:val="bar"/>
                        </m:fPr>
                        <m:num>
                          <m:r>
                            <m:t>0.0029</m:t>
                          </m:r>
                          <m:r>
                            <m:t> </m:t>
                          </m:r>
                          <m:r>
                            <m:rPr>
                              <m:sty m:val="p"/>
                            </m:rPr>
                            <m:t>m</m:t>
                          </m:r>
                          <m:r>
                            <m:rPr>
                              <m:sty m:val="p"/>
                            </m:rPr>
                            <m:t> </m:t>
                          </m:r>
                          <m:r>
                            <m:rPr>
                              <m:sty m:val="p"/>
                            </m:rPr>
                            <m:t>K</m:t>
                          </m:r>
                        </m:num>
                        <m:den>
                          <m:r>
                            <m:t>T</m:t>
                          </m:r>
                        </m:den>
                      </m:f>
                      <m:r>
                        <m:t>  </m:t>
                      </m:r>
                      <m:d>
                        <m:dPr>
                          <m:begChr m:val="("/>
                          <m:endChr m:val=")"/>
                          <m:sepChr m:val=""/>
                          <m:grow/>
                        </m:dPr>
                        <m:e>
                          <m:r>
                            <m:t>17</m:t>
                          </m:r>
                        </m:e>
                      </m:d>
                    </m:oMath>
                  </m:oMathPara>
                </a14:m>
              </a:p>
              <a:p>
                <a:pPr lvl="0" indent="0" marL="0">
                  <a:buNone/>
                </a:pPr>
                <a:r>
                  <a:rPr/>
                  <a:t>Here </a:t>
                </a:r>
                <a14:m>
                  <m:oMath xmlns:m="http://schemas.openxmlformats.org/officeDocument/2006/math">
                    <m:r>
                      <m:rPr>
                        <m:sty m:val="p"/>
                      </m:rPr>
                      <m:t>m</m:t>
                    </m:r>
                    <m:r>
                      <m:rPr>
                        <m:sty m:val="p"/>
                      </m:rPr>
                      <m:t> </m:t>
                    </m:r>
                    <m:r>
                      <m:rPr>
                        <m:sty m:val="p"/>
                      </m:rPr>
                      <m:t>K</m:t>
                    </m:r>
                  </m:oMath>
                </a14:m>
                <a:r>
                  <a:rPr/>
                  <a:t> are metres </a:t>
                </a:r>
                <a14:m>
                  <m:oMath xmlns:m="http://schemas.openxmlformats.org/officeDocument/2006/math">
                    <m:r>
                      <m:rPr>
                        <m:sty m:val="p"/>
                      </m:rPr>
                      <m:t>×</m:t>
                    </m:r>
                  </m:oMath>
                </a14:m>
                <a:r>
                  <a:rPr/>
                  <a:t> kelvin, the units of the constant.</a:t>
                </a:r>
              </a:p>
              <a:p>
                <a:pPr lvl="0" indent="0" marL="0">
                  <a:buNone/>
                </a:pPr>
                <a:r>
                  <a:rPr/>
                  <a:t>Note that this is different from Wien’s law, or Wien’s approximation, encountered earlier (Equation 15).</a:t>
                </a:r>
              </a:p>
              <a:p>
                <a:pPr lvl="0" indent="0" marL="0">
                  <a:buNone/>
                </a:pPr>
                <a:r>
                  <a:rPr/>
                  <a:t>We can use Wien’s displacement law to determine the effective temperature of a star from the spectrum of its light, assuming it is a black body.</a:t>
                </a:r>
              </a:p>
              <a:p>
                <a:pPr lvl="0" indent="0" marL="0">
                  <a:spcBef>
                    <a:spcPts val="3000"/>
                  </a:spcBef>
                  <a:buNone/>
                </a:pPr>
                <a:r>
                  <a:rPr b="1"/>
                  <a:t>Question</a:t>
                </a:r>
              </a:p>
              <a:p>
                <a:pPr lvl="0" indent="0" marL="0">
                  <a:buNone/>
                </a:pPr>
                <a:r>
                  <a:rPr/>
                  <a:t>The Sun’s spectrum has a peak wavelength of around 500 nm, in the green part of the spectrum (see Figure 19). What is the effective emission temperature of the Sun?</a:t>
                </a:r>
              </a:p>
            </p:txBody>
          </p:sp>
        </mc:Choice>
      </mc:AlternateContent>
      <p:pic>
        <p:nvPicPr>
          <p:cNvPr descr="img/solar_irradiance.png" id="0" name="Picture 1"/>
          <p:cNvPicPr>
            <a:picLocks noGrp="1" noChangeAspect="1"/>
          </p:cNvPicPr>
          <p:nvPr/>
        </p:nvPicPr>
        <p:blipFill>
          <a:blip r:embed="rId2"/>
          <a:stretch>
            <a:fillRect/>
          </a:stretch>
        </p:blipFill>
        <p:spPr bwMode="auto">
          <a:xfrm>
            <a:off x="3568700" y="571500"/>
            <a:ext cx="5105400" cy="3136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19: Spectrum of Solar Radiation as seen from Earth and from above Earth’s atmosphere, and fitting of the black-body curve.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Solution</a:t>
                </a:r>
              </a:p>
              <a:p>
                <a:pPr lvl="0" indent="0" marL="0">
                  <a:buNone/>
                </a:pPr>
                <a:r>
                  <a:rPr/>
                  <a:t>The commonly used value for the emission temperature of the Sun is </a:t>
                </a:r>
                <a14:m>
                  <m:oMath xmlns:m="http://schemas.openxmlformats.org/officeDocument/2006/math">
                    <m:sSub>
                      <m:e>
                        <m:r>
                          <m:t>T</m:t>
                        </m:r>
                      </m:e>
                      <m:sub>
                        <m:r>
                          <m:rPr>
                            <m:sty m:val="p"/>
                          </m:rPr>
                          <m:t>⊙</m:t>
                        </m:r>
                      </m:sub>
                    </m:sSub>
                    <m:r>
                      <m:rPr>
                        <m:sty m:val="p"/>
                      </m:rPr>
                      <m:t>=</m:t>
                    </m:r>
                    <m:r>
                      <m:t>5780</m:t>
                    </m:r>
                  </m:oMath>
                </a14:m>
                <a:r>
                  <a:rPr/>
                  <a:t> K. Although the peak emission is greenish, the distribution overall produces light that appears yellowish to us, after passing throught the atmosphere.</a:t>
                </a:r>
              </a:p>
              <a:p>
                <a:pPr lvl="0" indent="0" marL="0">
                  <a:spcBef>
                    <a:spcPts val="3000"/>
                  </a:spcBef>
                  <a:buNone/>
                </a:pPr>
                <a:r>
                  <a:rPr b="1"/>
                  <a:t>Converting between wavelength and frequency</a:t>
                </a:r>
              </a:p>
              <a:p>
                <a:pPr lvl="0" indent="0" marL="0">
                  <a:buNone/>
                </a:pPr>
                <a:r>
                  <a:rPr/>
                  <a:t>So far we have been using the spectral radiance in terms of wavelength </a:t>
                </a:r>
                <a14:m>
                  <m:oMath xmlns:m="http://schemas.openxmlformats.org/officeDocument/2006/math">
                    <m:sSub>
                      <m:e>
                        <m:r>
                          <m:t>B</m:t>
                        </m:r>
                      </m:e>
                      <m:sub>
                        <m:r>
                          <m:t>λ</m:t>
                        </m:r>
                      </m:sub>
                    </m:sSub>
                    <m:d>
                      <m:dPr>
                        <m:begChr m:val="("/>
                        <m:endChr m:val=")"/>
                        <m:sepChr m:val=""/>
                        <m:grow/>
                      </m:dPr>
                      <m:e>
                        <m:r>
                          <m:t>λ</m:t>
                        </m:r>
                        <m:r>
                          <m:rPr>
                            <m:sty m:val="p"/>
                          </m:rPr>
                          <m:t>;</m:t>
                        </m:r>
                        <m:r>
                          <m:t>T</m:t>
                        </m:r>
                      </m:e>
                    </m:d>
                    <m:r>
                      <m:rPr>
                        <m:sty m:val="p"/>
                      </m:rPr>
                      <m:t>.</m:t>
                    </m:r>
                  </m:oMath>
                </a14:m>
                <a:r>
                  <a:rPr/>
                  <a:t> It can also be expressed in terms of the frequency of the radiation </a:t>
                </a:r>
                <a14:m>
                  <m:oMath xmlns:m="http://schemas.openxmlformats.org/officeDocument/2006/math">
                    <m:sSub>
                      <m:e>
                        <m:r>
                          <m:t>B</m:t>
                        </m:r>
                      </m:e>
                      <m:sub>
                        <m:r>
                          <m:t>ν</m:t>
                        </m:r>
                      </m:sub>
                    </m:sSub>
                    <m:d>
                      <m:dPr>
                        <m:begChr m:val="("/>
                        <m:endChr m:val=")"/>
                        <m:sepChr m:val=""/>
                        <m:grow/>
                      </m:dPr>
                      <m:e>
                        <m:r>
                          <m:t>ν</m:t>
                        </m:r>
                        <m:r>
                          <m:rPr>
                            <m:sty m:val="p"/>
                          </m:rPr>
                          <m:t>;</m:t>
                        </m:r>
                        <m:r>
                          <m:t>T</m:t>
                        </m:r>
                      </m:e>
                    </m:d>
                  </m:oMath>
                </a14:m>
                <a:r>
                  <a:rPr/>
                  <a:t>. Since it is a density across wavelengths, we must be careful when converting between them.</a:t>
                </a:r>
              </a:p>
              <a:p>
                <a:pPr lvl="0" indent="0" marL="0">
                  <a:buNone/>
                </a:pPr>
              </a:p>
              <a:p>
                <a:pPr lvl="0" indent="0" marL="0">
                  <a:buNone/>
                </a:pPr>
                <a14:m>
                  <m:oMathPara xmlns:m="http://schemas.openxmlformats.org/officeDocument/2006/math">
                    <m:oMathParaPr>
                      <m:jc m:val="center"/>
                    </m:oMathParaPr>
                    <m:oMath>
                      <m:sSub>
                        <m:e>
                          <m:r>
                            <m:t>B</m:t>
                          </m:r>
                        </m:e>
                        <m:sub>
                          <m:r>
                            <m:t>ν</m:t>
                          </m:r>
                        </m:sub>
                      </m:sSub>
                      <m:d>
                        <m:dPr>
                          <m:begChr m:val="("/>
                          <m:endChr m:val=")"/>
                          <m:sepChr m:val=""/>
                          <m:grow/>
                        </m:dPr>
                        <m:e>
                          <m:r>
                            <m:t>ν</m:t>
                          </m:r>
                          <m:r>
                            <m:rPr>
                              <m:sty m:val="p"/>
                            </m:rPr>
                            <m:t>;</m:t>
                          </m:r>
                          <m:r>
                            <m:t>T</m:t>
                          </m:r>
                        </m:e>
                      </m:d>
                      <m:r>
                        <m:rPr>
                          <m:sty m:val="p"/>
                        </m:rPr>
                        <m:t>=</m:t>
                      </m:r>
                      <m:f>
                        <m:fPr>
                          <m:type m:val="bar"/>
                        </m:fPr>
                        <m:num>
                          <m:r>
                            <m:t>2</m:t>
                          </m:r>
                          <m:r>
                            <m:t>h</m:t>
                          </m:r>
                          <m:sSup>
                            <m:e>
                              <m:r>
                                <m:t>ν</m:t>
                              </m:r>
                            </m:e>
                            <m:sup>
                              <m:r>
                                <m:t>3</m:t>
                              </m:r>
                            </m:sup>
                          </m:sSup>
                        </m:num>
                        <m:den>
                          <m:sSup>
                            <m:e>
                              <m:r>
                                <m:t>c</m:t>
                              </m:r>
                            </m:e>
                            <m:sup>
                              <m:r>
                                <m:t>2</m:t>
                              </m:r>
                            </m:sup>
                          </m:sSup>
                        </m:den>
                      </m:f>
                      <m:d>
                        <m:dPr>
                          <m:begChr m:val="("/>
                          <m:endChr m:val=")"/>
                          <m:sepChr m:val=""/>
                          <m:grow/>
                        </m:dPr>
                        <m:e>
                          <m:f>
                            <m:fPr>
                              <m:type m:val="bar"/>
                            </m:fPr>
                            <m:num>
                              <m:r>
                                <m:t>1</m:t>
                              </m:r>
                            </m:num>
                            <m:den>
                              <m:r>
                                <m:rPr>
                                  <m:sty m:val="p"/>
                                </m:rPr>
                                <m:t>exp</m:t>
                              </m:r>
                              <m:d>
                                <m:dPr>
                                  <m:begChr m:val="("/>
                                  <m:endChr m:val=")"/>
                                  <m:sepChr m:val=""/>
                                  <m:grow/>
                                </m:dPr>
                                <m:e>
                                  <m:f>
                                    <m:fPr>
                                      <m:type m:val="bar"/>
                                    </m:fPr>
                                    <m:num>
                                      <m:r>
                                        <m:t>h</m:t>
                                      </m:r>
                                      <m:r>
                                        <m:t>ν</m:t>
                                      </m:r>
                                    </m:num>
                                    <m:den>
                                      <m:sSub>
                                        <m:e>
                                          <m:r>
                                            <m:t>k</m:t>
                                          </m:r>
                                        </m:e>
                                        <m:sub>
                                          <m:r>
                                            <m:t>B</m:t>
                                          </m:r>
                                        </m:sub>
                                      </m:sSub>
                                      <m:r>
                                        <m:t>T</m:t>
                                      </m:r>
                                    </m:den>
                                  </m:f>
                                </m:e>
                              </m:d>
                              <m:r>
                                <m:rPr>
                                  <m:sty m:val="p"/>
                                </m:rPr>
                                <m:t>−</m:t>
                              </m:r>
                              <m:r>
                                <m:t>1</m:t>
                              </m:r>
                            </m:den>
                          </m:f>
                        </m:e>
                      </m:d>
                      <m:r>
                        <m:t>  </m:t>
                      </m:r>
                      <m:d>
                        <m:dPr>
                          <m:begChr m:val="("/>
                          <m:endChr m:val=")"/>
                          <m:sepChr m:val=""/>
                          <m:grow/>
                        </m:dPr>
                        <m:e>
                          <m:r>
                            <m:t>18</m:t>
                          </m:r>
                        </m:e>
                      </m:d>
                    </m:oMath>
                  </m:oMathPara>
                </a14:m>
              </a:p>
              <a:p>
                <a:pPr lvl="0" indent="0" marL="1270000">
                  <a:buNone/>
                </a:pPr>
                <a:r>
                  <a:rPr sz="2000" b="1"/>
                  <a:t>Warning</a:t>
                </a:r>
              </a:p>
              <a:p>
                <a:pPr lvl="0" indent="0" marL="1270000">
                  <a:buNone/>
                </a:pPr>
                <a:r>
                  <a:rPr sz="2000"/>
                  <a:t>In the conversion derived above, we do not simply do a change of variable using the relationship between frequency and wavelength </a:t>
                </a:r>
                <a14:m>
                  <m:oMath xmlns:m="http://schemas.openxmlformats.org/officeDocument/2006/math">
                    <m:r>
                      <m:t>ν</m:t>
                    </m:r>
                    <m:r>
                      <m:rPr>
                        <m:sty m:val="p"/>
                      </m:rPr>
                      <m:t>=</m:t>
                    </m:r>
                    <m:f>
                      <m:fPr>
                        <m:type m:val="bar"/>
                      </m:fPr>
                      <m:num>
                        <m:r>
                          <m:t>c</m:t>
                        </m:r>
                      </m:num>
                      <m:den>
                        <m:r>
                          <m:t>λ</m:t>
                        </m:r>
                      </m:den>
                    </m:f>
                  </m:oMath>
                </a14:m>
                <a:r>
                  <a:rPr sz="2000"/>
                  <a:t>! In the conversion from </a:t>
                </a:r>
                <a14:m>
                  <m:oMath xmlns:m="http://schemas.openxmlformats.org/officeDocument/2006/math">
                    <m:sSub>
                      <m:e>
                        <m:r>
                          <m:t>B</m:t>
                        </m:r>
                      </m:e>
                      <m:sub>
                        <m:r>
                          <m:t>λ</m:t>
                        </m:r>
                      </m:sub>
                    </m:sSub>
                  </m:oMath>
                </a14:m>
                <a:r>
                  <a:rPr sz="2000"/>
                  <a:t> to </a:t>
                </a:r>
                <a14:m>
                  <m:oMath xmlns:m="http://schemas.openxmlformats.org/officeDocument/2006/math">
                    <m:sSub>
                      <m:e>
                        <m:r>
                          <m:t>B</m:t>
                        </m:r>
                      </m:e>
                      <m:sub>
                        <m:r>
                          <m:t>ν</m:t>
                        </m:r>
                      </m:sub>
                    </m:sSub>
                  </m:oMath>
                </a14:m>
                <a:r>
                  <a:rPr sz="2000"/>
                  <a:t> there is a factor</a:t>
                </a:r>
              </a:p>
              <a:p>
                <a:pPr lvl="0" indent="0" marL="1270000">
                  <a:buNone/>
                </a:pPr>
                <a14:m>
                  <m:oMathPara xmlns:m="http://schemas.openxmlformats.org/officeDocument/2006/math">
                    <m:oMathParaPr>
                      <m:jc m:val="center"/>
                    </m:oMathParaPr>
                    <m:oMath>
                      <m:d>
                        <m:dPr>
                          <m:begChr m:val="|"/>
                          <m:endChr m:val="|"/>
                          <m:sepChr m:val=""/>
                          <m:grow/>
                        </m:dPr>
                        <m:e>
                          <m:f>
                            <m:fPr>
                              <m:type m:val="bar"/>
                            </m:fPr>
                            <m:num>
                              <m:r>
                                <m:t>d</m:t>
                              </m:r>
                              <m:r>
                                <m:t>λ</m:t>
                              </m:r>
                            </m:num>
                            <m:den>
                              <m:r>
                                <m:t>d</m:t>
                              </m:r>
                              <m:r>
                                <m:t>ν</m:t>
                              </m:r>
                            </m:den>
                          </m:f>
                        </m:e>
                      </m:d>
                      <m:r>
                        <m:rPr>
                          <m:sty m:val="p"/>
                        </m:rPr>
                        <m:t>=</m:t>
                      </m:r>
                      <m:f>
                        <m:fPr>
                          <m:type m:val="bar"/>
                        </m:fPr>
                        <m:num>
                          <m:r>
                            <m:t>c</m:t>
                          </m:r>
                        </m:num>
                        <m:den>
                          <m:sSup>
                            <m:e>
                              <m:r>
                                <m:t>ν</m:t>
                              </m:r>
                            </m:e>
                            <m:sup>
                              <m:r>
                                <m:t>2</m:t>
                              </m:r>
                            </m:sup>
                          </m:sSup>
                        </m:den>
                      </m:f>
                      <m:r>
                        <m:rPr>
                          <m:sty m:val="p"/>
                        </m:rPr>
                        <m:t>.</m:t>
                      </m:r>
                    </m:oMath>
                  </m:oMathPara>
                </a14:m>
              </a:p>
              <a:p>
                <a:pPr lvl="0" indent="0" marL="1270000">
                  <a:buNone/>
                </a:pPr>
                <a:r>
                  <a:rPr sz="2000"/>
                  <a:t>This is due to the fact that</a:t>
                </a:r>
              </a:p>
              <a:p>
                <a:pPr lvl="0" indent="0" marL="1270000">
                  <a:buNone/>
                </a:pPr>
                <a14:m>
                  <m:oMathPara xmlns:m="http://schemas.openxmlformats.org/officeDocument/2006/math">
                    <m:oMathParaPr>
                      <m:jc m:val="center"/>
                    </m:oMathParaPr>
                    <m:oMath>
                      <m:r>
                        <m:t>Δ</m:t>
                      </m:r>
                      <m:r>
                        <m:t>ν</m:t>
                      </m:r>
                      <m:r>
                        <m:rPr>
                          <m:sty m:val="p"/>
                        </m:rPr>
                        <m:t>=</m:t>
                      </m:r>
                      <m:sSub>
                        <m:e>
                          <m:r>
                            <m:t>ν</m:t>
                          </m:r>
                        </m:e>
                        <m:sub>
                          <m:r>
                            <m:t>2</m:t>
                          </m:r>
                        </m:sub>
                      </m:sSub>
                      <m:r>
                        <m:rPr>
                          <m:sty m:val="p"/>
                        </m:rPr>
                        <m:t>−</m:t>
                      </m:r>
                      <m:sSub>
                        <m:e>
                          <m:r>
                            <m:t>ν</m:t>
                          </m:r>
                        </m:e>
                        <m:sub>
                          <m:r>
                            <m:t>1</m:t>
                          </m:r>
                        </m:sub>
                      </m:sSub>
                      <m:r>
                        <m:rPr>
                          <m:sty m:val="p"/>
                        </m:rPr>
                        <m:t>=</m:t>
                      </m:r>
                      <m:f>
                        <m:fPr>
                          <m:type m:val="bar"/>
                        </m:fPr>
                        <m:num>
                          <m:r>
                            <m:t>c</m:t>
                          </m:r>
                        </m:num>
                        <m:den>
                          <m:sSub>
                            <m:e>
                              <m:r>
                                <m:t>λ</m:t>
                              </m:r>
                            </m:e>
                            <m:sub>
                              <m:r>
                                <m:t>2</m:t>
                              </m:r>
                            </m:sub>
                          </m:sSub>
                        </m:den>
                      </m:f>
                      <m:r>
                        <m:rPr>
                          <m:sty m:val="p"/>
                        </m:rPr>
                        <m:t>−</m:t>
                      </m:r>
                      <m:f>
                        <m:fPr>
                          <m:type m:val="bar"/>
                        </m:fPr>
                        <m:num>
                          <m:r>
                            <m:t>c</m:t>
                          </m:r>
                        </m:num>
                        <m:den>
                          <m:sSub>
                            <m:e>
                              <m:r>
                                <m:t>λ</m:t>
                              </m:r>
                            </m:e>
                            <m:sub>
                              <m:r>
                                <m:t>1</m:t>
                              </m:r>
                            </m:sub>
                          </m:sSub>
                        </m:den>
                      </m:f>
                      <m:r>
                        <m:rPr>
                          <m:sty m:val="p"/>
                        </m:rPr>
                        <m:t>≠</m:t>
                      </m:r>
                      <m:f>
                        <m:fPr>
                          <m:type m:val="bar"/>
                        </m:fPr>
                        <m:num>
                          <m:r>
                            <m:t>c</m:t>
                          </m:r>
                        </m:num>
                        <m:den>
                          <m:r>
                            <m:t>Δ</m:t>
                          </m:r>
                          <m:r>
                            <m:t>λ</m:t>
                          </m:r>
                        </m:den>
                      </m:f>
                      <m:r>
                        <m:rPr>
                          <m:sty m:val="p"/>
                        </m:rPr>
                        <m:t>,</m:t>
                      </m:r>
                    </m:oMath>
                  </m:oMathPara>
                </a14:m>
              </a:p>
              <a:p>
                <a:pPr lvl="0" indent="0" marL="1270000">
                  <a:buNone/>
                </a:pPr>
                <a:r>
                  <a:rPr sz="2000"/>
                  <a:t>which applies also to the infinitesimal case! Therefore we need to consider the derivative </a:t>
                </a:r>
                <a14:m>
                  <m:oMath xmlns:m="http://schemas.openxmlformats.org/officeDocument/2006/math">
                    <m:f>
                      <m:fPr>
                        <m:type m:val="bar"/>
                      </m:fPr>
                      <m:num>
                        <m:r>
                          <m:t>d</m:t>
                        </m:r>
                        <m:r>
                          <m:t>λ</m:t>
                        </m:r>
                      </m:num>
                      <m:den>
                        <m:r>
                          <m:t>d</m:t>
                        </m:r>
                        <m:r>
                          <m:t>ν</m:t>
                        </m:r>
                      </m:den>
                    </m:f>
                  </m:oMath>
                </a14:m>
                <a:r>
                  <a:rPr sz="2000"/>
                  <a:t>.</a:t>
                </a:r>
              </a:p>
              <a:p>
                <a:pPr lvl="0" indent="0" marL="0">
                  <a:spcBef>
                    <a:spcPts val="3000"/>
                  </a:spcBef>
                  <a:buNone/>
                </a:pPr>
                <a:r>
                  <a:rPr b="1"/>
                  <a:t>Are stars really black bodies?</a:t>
                </a:r>
              </a:p>
              <a:p>
                <a:pPr lvl="0" indent="0" marL="0">
                  <a:buNone/>
                </a:pPr>
                <a:r>
                  <a:rPr/>
                  <a:t>Let’s take a look at the example of the Solar spectrum of Figure 19.</a:t>
                </a:r>
              </a:p>
              <a:p>
                <a:pPr lvl="0"/>
                <a:r>
                  <a:rPr/>
                  <a:t>The Planck black body spectrum is a theoretical prediction for an ideal case, which does not perfectly match the observed one with all its features, but it is usually a good fit.</a:t>
                </a:r>
              </a:p>
              <a:p>
                <a:pPr lvl="0"/>
                <a:r>
                  <a:rPr/>
                  <a:t>Light from the Sun is obscured by the atmosphere of the Earth, which absorbs some wavelengths more than others. This is called </a:t>
                </a:r>
                <a:r>
                  <a:rPr i="1"/>
                  <a:t>atmospheric extinction</a:t>
                </a:r>
                <a:r>
                  <a:rPr/>
                  <a:t>. We will ignore this effect in this course.</a:t>
                </a:r>
              </a:p>
              <a:p>
                <a:pPr lvl="0"/>
                <a:r>
                  <a:rPr/>
                  <a:t>There are also </a:t>
                </a:r>
                <a:r>
                  <a:rPr i="1"/>
                  <a:t>spectral lines</a:t>
                </a:r>
                <a:r>
                  <a:rPr/>
                  <a:t>, gaps in the solar spectrum. More on this later.</a:t>
                </a:r>
              </a:p>
            </p:txBody>
          </p:sp>
        </mc:Choice>
      </mc:AlternateContent>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Stefan-Boltzmann Law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a:t>
                </a:r>
                <a:r>
                  <a:rPr b="1"/>
                  <a:t>total (bolometric) luminosity per area</a:t>
                </a:r>
                <a:r>
                  <a:rPr/>
                  <a:t> (“radiant emittance” </a:t>
                </a:r>
                <a14:m>
                  <m:oMath xmlns:m="http://schemas.openxmlformats.org/officeDocument/2006/math">
                    <m:r>
                      <m:t>j</m:t>
                    </m:r>
                    <m:r>
                      <m:rPr>
                        <m:sty m:val="p"/>
                      </m:rPr>
                      <m:t>=</m:t>
                    </m:r>
                    <m:f>
                      <m:fPr>
                        <m:type m:val="bar"/>
                      </m:fPr>
                      <m:num>
                        <m:r>
                          <m:t>L</m:t>
                        </m:r>
                      </m:num>
                      <m:den>
                        <m:r>
                          <m:t>A</m:t>
                        </m:r>
                      </m:den>
                    </m:f>
                  </m:oMath>
                </a14:m>
                <a:r>
                  <a:rPr/>
                  <a:t>) has units of </a:t>
                </a:r>
                <a14:m>
                  <m:oMath xmlns:m="http://schemas.openxmlformats.org/officeDocument/2006/math">
                    <m:sSup>
                      <m:e>
                        <m:r>
                          <m:rPr>
                            <m:sty m:val="p"/>
                          </m:rPr>
                          <m:t>W</m:t>
                        </m:r>
                        <m:r>
                          <m:rPr>
                            <m:sty m:val="p"/>
                          </m:rPr>
                          <m:t> </m:t>
                        </m:r>
                        <m:r>
                          <m:rPr>
                            <m:sty m:val="p"/>
                          </m:rPr>
                          <m:t>m</m:t>
                        </m:r>
                      </m:e>
                      <m:sup>
                        <m:r>
                          <m:rPr>
                            <m:sty m:val="p"/>
                          </m:rPr>
                          <m:t>−</m:t>
                        </m:r>
                        <m:r>
                          <m:t>2</m:t>
                        </m:r>
                      </m:sup>
                    </m:sSup>
                  </m:oMath>
                </a14:m>
                <a:r>
                  <a:rPr/>
                  <a:t>, and is the spectral radiance integrated over solid angle and wavelength:</a:t>
                </a:r>
              </a:p>
              <a:p>
                <a:pPr lvl="0" indent="0" marL="0">
                  <a:buNone/>
                </a:pPr>
                <a:r>
                  <a:rPr/>
                  <a:t>The equation for this is known as the Stefan-Boltzmann Law.</a:t>
                </a:r>
              </a:p>
              <a:p>
                <a:pPr lvl="0" indent="0" marL="0">
                  <a:buNone/>
                </a:pPr>
                <a14:m>
                  <m:oMathPara xmlns:m="http://schemas.openxmlformats.org/officeDocument/2006/math">
                    <m:oMathParaPr>
                      <m:jc m:val="center"/>
                    </m:oMathParaPr>
                    <m:oMath>
                      <m:r>
                        <m:t>j</m:t>
                      </m:r>
                      <m:r>
                        <m:rPr>
                          <m:sty m:val="p"/>
                        </m:rPr>
                        <m:t>=</m:t>
                      </m:r>
                      <m:f>
                        <m:fPr>
                          <m:type m:val="bar"/>
                        </m:fPr>
                        <m:num>
                          <m:sSup>
                            <m:e>
                              <m:r>
                                <m:t>π</m:t>
                              </m:r>
                            </m:e>
                            <m:sup>
                              <m:r>
                                <m:t>2</m:t>
                              </m:r>
                            </m:sup>
                          </m:sSup>
                          <m:sSubSup>
                            <m:e>
                              <m:r>
                                <m:t>k</m:t>
                              </m:r>
                            </m:e>
                            <m:sub>
                              <m:r>
                                <m:t>B</m:t>
                              </m:r>
                            </m:sub>
                            <m:sup>
                              <m:r>
                                <m:t>4</m:t>
                              </m:r>
                            </m:sup>
                          </m:sSubSup>
                          <m:sSup>
                            <m:e>
                              <m:r>
                                <m:t>T</m:t>
                              </m:r>
                            </m:e>
                            <m:sup>
                              <m:r>
                                <m:t>4</m:t>
                              </m:r>
                            </m:sup>
                          </m:sSup>
                        </m:num>
                        <m:den>
                          <m:r>
                            <m:t>60</m:t>
                          </m:r>
                          <m:sSup>
                            <m:e>
                              <m:r>
                                <m:rPr>
                                  <m:sty m:val="p"/>
                                </m:rPr>
                                <m:t>ℏ</m:t>
                              </m:r>
                            </m:e>
                            <m:sup>
                              <m:r>
                                <m:t>3</m:t>
                              </m:r>
                            </m:sup>
                          </m:sSup>
                          <m:sSup>
                            <m:e>
                              <m:r>
                                <m:t>c</m:t>
                              </m:r>
                            </m:e>
                            <m:sup>
                              <m:r>
                                <m:t>2</m:t>
                              </m:r>
                            </m:sup>
                          </m:sSup>
                        </m:den>
                      </m:f>
                      <m:r>
                        <m:rPr>
                          <m:sty m:val="p"/>
                        </m:rPr>
                        <m:t>.</m:t>
                      </m:r>
                      <m:r>
                        <m:t>  </m:t>
                      </m:r>
                      <m:d>
                        <m:dPr>
                          <m:begChr m:val="("/>
                          <m:endChr m:val=")"/>
                          <m:sepChr m:val=""/>
                          <m:grow/>
                        </m:dPr>
                        <m:e>
                          <m:r>
                            <m:t>19</m:t>
                          </m:r>
                        </m:e>
                      </m:d>
                    </m:oMath>
                  </m:oMathPara>
                </a14:m>
              </a:p>
              <a:p>
                <a:pPr lvl="0" indent="0" marL="0">
                  <a:buNone/>
                </a:pPr>
                <a:r>
                  <a:rPr/>
                  <a:t>This can be written more simply as</a:t>
                </a:r>
              </a:p>
              <a:p>
                <a:pPr lvl="0" indent="0" marL="0">
                  <a:buNone/>
                </a:pPr>
                <a14:m>
                  <m:oMathPara xmlns:m="http://schemas.openxmlformats.org/officeDocument/2006/math">
                    <m:oMathParaPr>
                      <m:jc m:val="center"/>
                    </m:oMathParaPr>
                    <m:oMath>
                      <m:r>
                        <m:t>j</m:t>
                      </m:r>
                      <m:r>
                        <m:rPr>
                          <m:sty m:val="p"/>
                        </m:rPr>
                        <m:t>=</m:t>
                      </m:r>
                      <m:r>
                        <m:t>σ</m:t>
                      </m:r>
                      <m:sSup>
                        <m:e>
                          <m:r>
                            <m:t>T</m:t>
                          </m:r>
                        </m:e>
                        <m:sup>
                          <m:r>
                            <m:t>4</m:t>
                          </m:r>
                        </m:sup>
                      </m:sSup>
                      <m:r>
                        <m:t>  </m:t>
                      </m:r>
                      <m:d>
                        <m:dPr>
                          <m:begChr m:val="("/>
                          <m:endChr m:val=")"/>
                          <m:sepChr m:val=""/>
                          <m:grow/>
                        </m:dPr>
                        <m:e>
                          <m:r>
                            <m:t>20</m:t>
                          </m:r>
                        </m:e>
                      </m:d>
                    </m:oMath>
                  </m:oMathPara>
                </a14:m>
              </a:p>
              <a:p>
                <a:pPr lvl="0" indent="0" marL="0">
                  <a:buNone/>
                </a:pPr>
                <a:r>
                  <a:rPr/>
                  <a:t>where</a:t>
                </a:r>
              </a:p>
              <a:p>
                <a:pPr lvl="0" indent="0" marL="0">
                  <a:buNone/>
                </a:pPr>
                <a14:m>
                  <m:oMathPara xmlns:m="http://schemas.openxmlformats.org/officeDocument/2006/math">
                    <m:oMathParaPr>
                      <m:jc m:val="center"/>
                    </m:oMathParaPr>
                    <m:oMath>
                      <m:r>
                        <m:t>σ</m:t>
                      </m:r>
                      <m:r>
                        <m:rPr>
                          <m:sty m:val="p"/>
                        </m:rPr>
                        <m:t>=</m:t>
                      </m:r>
                      <m:f>
                        <m:fPr>
                          <m:type m:val="bar"/>
                        </m:fPr>
                        <m:num>
                          <m:sSup>
                            <m:e>
                              <m:r>
                                <m:t>π</m:t>
                              </m:r>
                            </m:e>
                            <m:sup>
                              <m:r>
                                <m:t>2</m:t>
                              </m:r>
                            </m:sup>
                          </m:sSup>
                          <m:sSubSup>
                            <m:e>
                              <m:r>
                                <m:t>k</m:t>
                              </m:r>
                            </m:e>
                            <m:sub>
                              <m:r>
                                <m:t>B</m:t>
                              </m:r>
                            </m:sub>
                            <m:sup>
                              <m:r>
                                <m:t>4</m:t>
                              </m:r>
                            </m:sup>
                          </m:sSubSup>
                        </m:num>
                        <m:den>
                          <m:r>
                            <m:t>60</m:t>
                          </m:r>
                          <m:sSup>
                            <m:e>
                              <m:r>
                                <m:rPr>
                                  <m:sty m:val="p"/>
                                </m:rPr>
                                <m:t>ℏ</m:t>
                              </m:r>
                            </m:e>
                            <m:sup>
                              <m:r>
                                <m:t>3</m:t>
                              </m:r>
                            </m:sup>
                          </m:sSup>
                          <m:sSup>
                            <m:e>
                              <m:r>
                                <m:t>c</m:t>
                              </m:r>
                            </m:e>
                            <m:sup>
                              <m:r>
                                <m:t>2</m:t>
                              </m:r>
                            </m:sup>
                          </m:sSup>
                        </m:den>
                      </m:f>
                      <m:r>
                        <m:rPr>
                          <m:sty m:val="p"/>
                        </m:rPr>
                        <m:t>=</m:t>
                      </m:r>
                      <m:r>
                        <m:t>5.67</m:t>
                      </m:r>
                      <m:r>
                        <m:rPr>
                          <m:sty m:val="p"/>
                        </m:rPr>
                        <m:t>×</m:t>
                      </m:r>
                      <m:sSup>
                        <m:e>
                          <m:r>
                            <m:t>10</m:t>
                          </m:r>
                        </m:e>
                        <m:sup>
                          <m:r>
                            <m:rPr>
                              <m:sty m:val="p"/>
                            </m:rPr>
                            <m:t>−</m:t>
                          </m:r>
                          <m:r>
                            <m:t>8</m:t>
                          </m:r>
                        </m:sup>
                      </m:sSup>
                      <m:r>
                        <m:rPr>
                          <m:sty m:val="p"/>
                        </m:rPr>
                        <m:t>W</m:t>
                      </m:r>
                      <m:r>
                        <m:rPr>
                          <m:sty m:val="p"/>
                        </m:rPr>
                        <m:t> </m:t>
                      </m:r>
                      <m:sSup>
                        <m:e>
                          <m:r>
                            <m:rPr>
                              <m:sty m:val="p"/>
                            </m:rPr>
                            <m:t>m</m:t>
                          </m:r>
                        </m:e>
                        <m:sup>
                          <m:r>
                            <m:rPr>
                              <m:sty m:val="p"/>
                            </m:rPr>
                            <m:t>−</m:t>
                          </m:r>
                          <m:r>
                            <m:rPr>
                              <m:sty m:val="p"/>
                            </m:rPr>
                            <m:t>2</m:t>
                          </m:r>
                        </m:sup>
                      </m:sSup>
                      <m:sSup>
                        <m:e>
                          <m:r>
                            <m:rPr>
                              <m:sty m:val="p"/>
                            </m:rPr>
                            <m:t>K</m:t>
                          </m:r>
                        </m:e>
                        <m:sup>
                          <m:r>
                            <m:rPr>
                              <m:sty m:val="p"/>
                            </m:rPr>
                            <m:t>−</m:t>
                          </m:r>
                          <m:r>
                            <m:rPr>
                              <m:sty m:val="p"/>
                            </m:rPr>
                            <m:t>4</m:t>
                          </m:r>
                        </m:sup>
                      </m:sSup>
                      <m:r>
                        <m:t>  </m:t>
                      </m:r>
                      <m:d>
                        <m:dPr>
                          <m:begChr m:val="("/>
                          <m:endChr m:val=")"/>
                          <m:sepChr m:val=""/>
                          <m:grow/>
                        </m:dPr>
                        <m:e>
                          <m:r>
                            <m:t>21</m:t>
                          </m:r>
                        </m:e>
                      </m:d>
                    </m:oMath>
                  </m:oMathPara>
                </a14:m>
              </a:p>
              <a:p>
                <a:pPr lvl="0" indent="0" marL="0">
                  <a:buNone/>
                </a:pPr>
                <a:r>
                  <a:rPr/>
                  <a:t>is the Stefan-Boltzmann constant.</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Stellar luminosity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We can multiply Equation 21 by the surface area to find the total luminosity of a spherical star of radius </a:t>
                </a:r>
                <a14:m>
                  <m:oMath xmlns:m="http://schemas.openxmlformats.org/officeDocument/2006/math">
                    <m:r>
                      <m:t>R</m:t>
                    </m:r>
                  </m:oMath>
                </a14:m>
                <a:r>
                  <a:rPr/>
                  <a:t>.</a:t>
                </a:r>
              </a:p>
              <a:p>
                <a:pPr lvl="0" indent="0" marL="1270000">
                  <a:buNone/>
                </a:pPr>
                <a:r>
                  <a:rPr sz="2000" b="1"/>
                  <a:t>Total bolometric luminosity</a:t>
                </a:r>
              </a:p>
              <a:p>
                <a:pPr lvl="0" indent="0" marL="1270000">
                  <a:buNone/>
                </a:pPr>
                <a14:m>
                  <m:oMathPara xmlns:m="http://schemas.openxmlformats.org/officeDocument/2006/math">
                    <m:oMathParaPr>
                      <m:jc m:val="center"/>
                    </m:oMathParaPr>
                    <m:oMath>
                      <m:r>
                        <m:t>L</m:t>
                      </m:r>
                      <m:r>
                        <m:rPr>
                          <m:sty m:val="p"/>
                        </m:rPr>
                        <m:t>=</m:t>
                      </m:r>
                      <m:r>
                        <m:t>4</m:t>
                      </m:r>
                      <m:r>
                        <m:t>π</m:t>
                      </m:r>
                      <m:sSup>
                        <m:e>
                          <m:r>
                            <m:t>R</m:t>
                          </m:r>
                        </m:e>
                        <m:sup>
                          <m:r>
                            <m:t>2</m:t>
                          </m:r>
                        </m:sup>
                      </m:sSup>
                      <m:r>
                        <m:t>σ</m:t>
                      </m:r>
                      <m:sSup>
                        <m:e>
                          <m:r>
                            <m:t>T</m:t>
                          </m:r>
                        </m:e>
                        <m:sup>
                          <m:r>
                            <m:t>4</m:t>
                          </m:r>
                        </m:sup>
                      </m:sSup>
                      <m:r>
                        <m:t>  </m:t>
                      </m:r>
                      <m:d>
                        <m:dPr>
                          <m:begChr m:val="("/>
                          <m:endChr m:val=")"/>
                          <m:sepChr m:val=""/>
                          <m:grow/>
                        </m:dPr>
                        <m:e>
                          <m:r>
                            <m:t>22</m:t>
                          </m:r>
                        </m:e>
                      </m:d>
                    </m:oMath>
                  </m:oMathPara>
                </a14:m>
              </a:p>
              <a:p>
                <a:pPr lvl="0" indent="0" marL="1270000">
                  <a:buNone/>
                </a:pPr>
                <a:r>
                  <a:rPr sz="2000"/>
                  <a:t>This is the most useful form to use in stellar calculations - </a:t>
                </a:r>
                <a:r>
                  <a:rPr sz="2000" b="1"/>
                  <a:t>remember it</a:t>
                </a:r>
                <a:r>
                  <a:rPr sz="2000"/>
                  <a:t>!</a:t>
                </a:r>
              </a:p>
              <a:p>
                <a:pPr lvl="0" indent="0" marL="0">
                  <a:buNone/>
                </a:pPr>
                <a:r>
                  <a:rPr/>
                  <a:t>It allows us to relate </a:t>
                </a:r>
                <a14:m>
                  <m:oMath xmlns:m="http://schemas.openxmlformats.org/officeDocument/2006/math">
                    <m:r>
                      <m:t>R</m:t>
                    </m:r>
                  </m:oMath>
                </a14:m>
                <a:r>
                  <a:rPr/>
                  <a:t>, </a:t>
                </a:r>
                <a14:m>
                  <m:oMath xmlns:m="http://schemas.openxmlformats.org/officeDocument/2006/math">
                    <m:r>
                      <m:t>L</m:t>
                    </m:r>
                  </m:oMath>
                </a14:m>
                <a:r>
                  <a:rPr/>
                  <a:t>, and </a:t>
                </a:r>
                <a14:m>
                  <m:oMath xmlns:m="http://schemas.openxmlformats.org/officeDocument/2006/math">
                    <m:r>
                      <m:t>T</m:t>
                    </m:r>
                  </m:oMath>
                </a14:m>
                <a:r>
                  <a:rPr/>
                  <a:t> for a star.</a:t>
                </a:r>
              </a:p>
              <a:p>
                <a:pPr lvl="0"/>
                <a:r>
                  <a:rPr/>
                  <a:t>If we know the apparent magnitude and the distance </a:t>
                </a:r>
                <a14:m>
                  <m:oMath xmlns:m="http://schemas.openxmlformats.org/officeDocument/2006/math">
                    <m:r>
                      <m:t>d</m:t>
                    </m:r>
                  </m:oMath>
                </a14:m>
                <a:r>
                  <a:rPr/>
                  <a:t>, then we can find the absolute magnitude</a:t>
                </a:r>
              </a:p>
              <a:p>
                <a:pPr lvl="0"/>
                <a:r>
                  <a:rPr/>
                  <a:t>If we know the absolute magnitude we can find the luminosity</a:t>
                </a:r>
              </a:p>
              <a:p>
                <a:pPr lvl="0"/>
                <a:r>
                  <a:rPr/>
                  <a:t>If we know the luminosity and the temperature we can find the star’s radius!</a:t>
                </a:r>
              </a:p>
              <a:p>
                <a:pPr lvl="0" indent="0" marL="0">
                  <a:buNone/>
                </a:pPr>
                <a:r>
                  <a:rPr/>
                  <a:t>You need to be able to solve these types of problem - </a:t>
                </a:r>
                <a:r>
                  <a:rPr b="1"/>
                  <a:t>practice it</a:t>
                </a:r>
                <a:r>
                  <a:rPr/>
                  <a:t>!</a:t>
                </a:r>
              </a:p>
              <a:p>
                <a:pPr lvl="0" indent="0" marL="0">
                  <a:spcBef>
                    <a:spcPts val="3000"/>
                  </a:spcBef>
                  <a:buNone/>
                </a:pPr>
                <a:r>
                  <a:rPr b="1"/>
                  <a:t>Example</a:t>
                </a:r>
              </a:p>
              <a:p>
                <a:pPr lvl="0" indent="0" marL="0">
                  <a:buNone/>
                </a:pPr>
                <a14:m>
                  <m:oMath xmlns:m="http://schemas.openxmlformats.org/officeDocument/2006/math">
                    <m:r>
                      <m:t>ϵ</m:t>
                    </m:r>
                  </m:oMath>
                </a14:m>
                <a:r>
                  <a:rPr/>
                  <a:t>-Eridani is a star at </a:t>
                </a:r>
                <a14:m>
                  <m:oMath xmlns:m="http://schemas.openxmlformats.org/officeDocument/2006/math">
                    <m:r>
                      <m:t>r</m:t>
                    </m:r>
                    <m:r>
                      <m:rPr>
                        <m:sty m:val="p"/>
                      </m:rPr>
                      <m:t>=</m:t>
                    </m:r>
                    <m:r>
                      <m:t>3.212</m:t>
                    </m:r>
                  </m:oMath>
                </a14:m>
                <a:r>
                  <a:rPr/>
                  <a:t> parsecs distance, with an apparent bolometric magnitude of 3.54 and a peak emission wavelength of 570 nm. What else can we tell about it? Which other quantities can we derive?</a:t>
                </a:r>
              </a:p>
              <a:p>
                <a:pPr lvl="0"/>
                <a:r>
                  <a:rPr b="1"/>
                  <a:t>Absolute bolometric magnitude</a:t>
                </a:r>
              </a:p>
              <a:p>
                <a:pPr lvl="0" indent="0" marL="0">
                  <a:buNone/>
                </a:pPr>
                <a:r>
                  <a:rPr/>
                  <a:t>Knowing the apparent bolometric magnitude </a:t>
                </a:r>
                <a14:m>
                  <m:oMath xmlns:m="http://schemas.openxmlformats.org/officeDocument/2006/math">
                    <m:r>
                      <m:t>m</m:t>
                    </m:r>
                  </m:oMath>
                </a14:m>
                <a:r>
                  <a:rPr/>
                  <a:t> and the distance </a:t>
                </a:r>
                <a14:m>
                  <m:oMath xmlns:m="http://schemas.openxmlformats.org/officeDocument/2006/math">
                    <m:r>
                      <m:t>r</m:t>
                    </m:r>
                  </m:oMath>
                </a14:m>
                <a:r>
                  <a:rPr/>
                  <a:t>:</a:t>
                </a:r>
              </a:p>
              <a:p>
                <a:pPr lvl="0" indent="0" marL="0">
                  <a:buNone/>
                </a:pPr>
              </a:p>
              <a:p>
                <a:pPr lvl="0" indent="0">
                  <a:buNone/>
                </a:pPr>
                <a:r>
                  <a:rPr b="1">
                    <a:solidFill>
                      <a:srgbClr val="008000"/>
                    </a:solidFill>
                    <a:latin typeface="Courier"/>
                  </a:rPr>
                  <a:t>from</a:t>
                </a:r>
                <a:r>
                  <a:rPr>
                    <a:latin typeface="Courier"/>
                  </a:rPr>
                  <a:t> numpy </a:t>
                </a:r>
                <a:r>
                  <a:rPr b="1">
                    <a:solidFill>
                      <a:srgbClr val="008000"/>
                    </a:solidFill>
                    <a:latin typeface="Courier"/>
                  </a:rPr>
                  <a:t>import</a:t>
                </a:r>
                <a:r>
                  <a:rPr>
                    <a:latin typeface="Courier"/>
                  </a:rPr>
                  <a:t> log10</a:t>
                </a:r>
                <a:br/>
                <a:r>
                  <a:rPr>
                    <a:latin typeface="Courier"/>
                  </a:rPr>
                  <a:t>m </a:t>
                </a:r>
                <a:r>
                  <a:rPr>
                    <a:solidFill>
                      <a:srgbClr val="666666"/>
                    </a:solidFill>
                    <a:latin typeface="Courier"/>
                  </a:rPr>
                  <a:t>=</a:t>
                </a:r>
                <a:r>
                  <a:rPr>
                    <a:latin typeface="Courier"/>
                  </a:rPr>
                  <a:t> </a:t>
                </a:r>
                <a:r>
                  <a:rPr>
                    <a:solidFill>
                      <a:srgbClr val="40A070"/>
                    </a:solidFill>
                    <a:latin typeface="Courier"/>
                  </a:rPr>
                  <a:t>3.54</a:t>
                </a:r>
                <a:br/>
                <a:r>
                  <a:rPr>
                    <a:latin typeface="Courier"/>
                  </a:rPr>
                  <a:t>r </a:t>
                </a:r>
                <a:r>
                  <a:rPr>
                    <a:solidFill>
                      <a:srgbClr val="666666"/>
                    </a:solidFill>
                    <a:latin typeface="Courier"/>
                  </a:rPr>
                  <a:t>=</a:t>
                </a:r>
                <a:r>
                  <a:rPr>
                    <a:latin typeface="Courier"/>
                  </a:rPr>
                  <a:t> </a:t>
                </a:r>
                <a:r>
                  <a:rPr>
                    <a:solidFill>
                      <a:srgbClr val="40A070"/>
                    </a:solidFill>
                    <a:latin typeface="Courier"/>
                  </a:rPr>
                  <a:t>3.212</a:t>
                </a:r>
                <a:r>
                  <a:rPr>
                    <a:latin typeface="Courier"/>
                  </a:rPr>
                  <a:t> </a:t>
                </a:r>
                <a:r>
                  <a:rPr i="1">
                    <a:solidFill>
                      <a:srgbClr val="60A0B0"/>
                    </a:solidFill>
                    <a:latin typeface="Courier"/>
                  </a:rPr>
                  <a:t>#pc</a:t>
                </a:r>
                <a:br/>
                <a:r>
                  <a:rPr>
                    <a:latin typeface="Courier"/>
                  </a:rPr>
                  <a:t>M </a:t>
                </a:r>
                <a:r>
                  <a:rPr>
                    <a:solidFill>
                      <a:srgbClr val="666666"/>
                    </a:solidFill>
                    <a:latin typeface="Courier"/>
                  </a:rPr>
                  <a:t>=</a:t>
                </a:r>
                <a:r>
                  <a:rPr>
                    <a:latin typeface="Courier"/>
                  </a:rPr>
                  <a:t> m </a:t>
                </a:r>
                <a:r>
                  <a:rPr>
                    <a:solidFill>
                      <a:srgbClr val="666666"/>
                    </a:solidFill>
                    <a:latin typeface="Courier"/>
                  </a:rPr>
                  <a:t>+</a:t>
                </a:r>
                <a:r>
                  <a:rPr>
                    <a:latin typeface="Courier"/>
                  </a:rPr>
                  <a:t> </a:t>
                </a:r>
                <a:r>
                  <a:rPr>
                    <a:solidFill>
                      <a:srgbClr val="40A070"/>
                    </a:solidFill>
                    <a:latin typeface="Courier"/>
                  </a:rPr>
                  <a:t>5</a:t>
                </a:r>
                <a:r>
                  <a:rPr>
                    <a:latin typeface="Courier"/>
                  </a:rPr>
                  <a:t>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r>
                  <a:rPr>
                    <a:latin typeface="Courier"/>
                  </a:rPr>
                  <a:t>log10(r)</a:t>
                </a:r>
                <a:br/>
                <a:r>
                  <a:rPr>
                    <a:solidFill>
                      <a:srgbClr val="008000"/>
                    </a:solidFill>
                    <a:latin typeface="Courier"/>
                  </a:rPr>
                  <a:t>print</a:t>
                </a:r>
                <a:r>
                  <a:rPr>
                    <a:latin typeface="Courier"/>
                  </a:rPr>
                  <a:t>(</a:t>
                </a:r>
                <a:r>
                  <a:rPr>
                    <a:solidFill>
                      <a:srgbClr val="BB6688"/>
                    </a:solidFill>
                    <a:latin typeface="Courier"/>
                  </a:rPr>
                  <a:t>f'Absolute magnitude: </a:t>
                </a:r>
                <a:r>
                  <a:rPr>
                    <a:solidFill>
                      <a:srgbClr val="4070A0"/>
                    </a:solidFill>
                    <a:latin typeface="Courier"/>
                  </a:rPr>
                  <a:t>{</a:t>
                </a:r>
                <a:r>
                  <a:rPr>
                    <a:latin typeface="Courier"/>
                  </a:rPr>
                  <a:t>M</a:t>
                </a:r>
                <a:r>
                  <a:rPr>
                    <a:solidFill>
                      <a:srgbClr val="4070A0"/>
                    </a:solidFill>
                    <a:latin typeface="Courier"/>
                  </a:rPr>
                  <a:t>:.1f}</a:t>
                </a:r>
                <a:r>
                  <a:rPr>
                    <a:solidFill>
                      <a:srgbClr val="BB6688"/>
                    </a:solidFill>
                    <a:latin typeface="Courier"/>
                  </a:rPr>
                  <a:t>'</a:t>
                </a:r>
                <a:r>
                  <a:rPr>
                    <a:latin typeface="Courier"/>
                  </a:rPr>
                  <a:t>)</a:t>
                </a:r>
              </a:p>
              <a:p>
                <a:pPr lvl="0" indent="0">
                  <a:buNone/>
                </a:pPr>
                <a:r>
                  <a:rPr>
                    <a:latin typeface="Courier"/>
                  </a:rPr>
                  <a:t>Absolute magnitude: 6.0</a:t>
                </a:r>
              </a:p>
              <a:p>
                <a:pPr lvl="0"/>
                <a:r>
                  <a:rPr b="1"/>
                  <a:t>Luminosity</a:t>
                </a:r>
              </a:p>
              <a:p>
                <a:pPr lvl="0" indent="0" marL="0">
                  <a:buNone/>
                </a:pPr>
                <a:r>
                  <a:rPr/>
                  <a:t>Knowing the absolute bolometric magnitude </a:t>
                </a:r>
                <a14:m>
                  <m:oMath xmlns:m="http://schemas.openxmlformats.org/officeDocument/2006/math">
                    <m:r>
                      <m:t>M</m:t>
                    </m:r>
                  </m:oMath>
                </a14:m>
                <a:r>
                  <a:rPr/>
                  <a:t> and the zero point luminosity </a:t>
                </a:r>
                <a14:m>
                  <m:oMath xmlns:m="http://schemas.openxmlformats.org/officeDocument/2006/math">
                    <m:sSub>
                      <m:e>
                        <m:r>
                          <m:t>L</m:t>
                        </m:r>
                      </m:e>
                      <m:sub>
                        <m:r>
                          <m:t>0</m:t>
                        </m:r>
                      </m:sub>
                    </m:sSub>
                  </m:oMath>
                </a14:m>
                <a:r>
                  <a:rPr/>
                  <a:t> defined in Equation 9, we can use Equation 12</a:t>
                </a:r>
              </a:p>
              <a:p>
                <a:pPr lvl="0" indent="0" marL="0">
                  <a:buNone/>
                </a:pPr>
                <a:r>
                  <a:rPr/>
                  <a:t>$$
L\epsilon = L_0 10^{-0.4 M}\\
= 3.0128 \times 10^{28} \times 10^{-0.4 \times 6.0}\\
= 1.2\times 10^{26} \mathrm{W}
$$</a:t>
                </a:r>
              </a:p>
              <a:p>
                <a:pPr lvl="0" indent="0">
                  <a:buNone/>
                </a:pPr>
                <a:r>
                  <a:rPr>
                    <a:latin typeface="Courier"/>
                  </a:rPr>
                  <a:t>L0 </a:t>
                </a:r>
                <a:r>
                  <a:rPr>
                    <a:solidFill>
                      <a:srgbClr val="666666"/>
                    </a:solidFill>
                    <a:latin typeface="Courier"/>
                  </a:rPr>
                  <a:t>=</a:t>
                </a:r>
                <a:r>
                  <a:rPr>
                    <a:latin typeface="Courier"/>
                  </a:rPr>
                  <a:t> </a:t>
                </a:r>
                <a:r>
                  <a:rPr>
                    <a:solidFill>
                      <a:srgbClr val="40A070"/>
                    </a:solidFill>
                    <a:latin typeface="Courier"/>
                  </a:rPr>
                  <a:t>3.0128E28</a:t>
                </a:r>
                <a:br/>
                <a:r>
                  <a:rPr>
                    <a:latin typeface="Courier"/>
                  </a:rPr>
                  <a:t>L </a:t>
                </a:r>
                <a:r>
                  <a:rPr>
                    <a:solidFill>
                      <a:srgbClr val="666666"/>
                    </a:solidFill>
                    <a:latin typeface="Courier"/>
                  </a:rPr>
                  <a:t>=</a:t>
                </a:r>
                <a:r>
                  <a:rPr>
                    <a:latin typeface="Courier"/>
                  </a:rPr>
                  <a:t> L0</a:t>
                </a:r>
                <a:r>
                  <a:rPr>
                    <a:solidFill>
                      <a:srgbClr val="666666"/>
                    </a:solidFill>
                    <a:latin typeface="Courier"/>
                  </a:rPr>
                  <a:t>*</a:t>
                </a:r>
                <a:r>
                  <a:rPr>
                    <a:solidFill>
                      <a:srgbClr val="40A070"/>
                    </a:solidFill>
                    <a:latin typeface="Courier"/>
                  </a:rPr>
                  <a:t>10</a:t>
                </a:r>
                <a:r>
                  <a:rPr>
                    <a:solidFill>
                      <a:srgbClr val="666666"/>
                    </a:solidFill>
                    <a:latin typeface="Courier"/>
                  </a:rPr>
                  <a:t>**</a:t>
                </a:r>
                <a:r>
                  <a:rPr>
                    <a:latin typeface="Courier"/>
                  </a:rPr>
                  <a:t>(</a:t>
                </a:r>
                <a:r>
                  <a:rPr>
                    <a:solidFill>
                      <a:srgbClr val="666666"/>
                    </a:solidFill>
                    <a:latin typeface="Courier"/>
                  </a:rPr>
                  <a:t>-</a:t>
                </a:r>
                <a:r>
                  <a:rPr>
                    <a:solidFill>
                      <a:srgbClr val="40A070"/>
                    </a:solidFill>
                    <a:latin typeface="Courier"/>
                  </a:rPr>
                  <a:t>0.4</a:t>
                </a:r>
                <a:r>
                  <a:rPr>
                    <a:solidFill>
                      <a:srgbClr val="666666"/>
                    </a:solidFill>
                    <a:latin typeface="Courier"/>
                  </a:rPr>
                  <a:t>*</a:t>
                </a:r>
                <a:r>
                  <a:rPr>
                    <a:latin typeface="Courier"/>
                  </a:rPr>
                  <a:t>M)</a:t>
                </a:r>
                <a:br/>
                <a:r>
                  <a:rPr>
                    <a:solidFill>
                      <a:srgbClr val="008000"/>
                    </a:solidFill>
                    <a:latin typeface="Courier"/>
                  </a:rPr>
                  <a:t>print</a:t>
                </a:r>
                <a:r>
                  <a:rPr>
                    <a:latin typeface="Courier"/>
                  </a:rPr>
                  <a:t>(</a:t>
                </a:r>
                <a:r>
                  <a:rPr>
                    <a:solidFill>
                      <a:srgbClr val="BB6688"/>
                    </a:solidFill>
                    <a:latin typeface="Courier"/>
                  </a:rPr>
                  <a:t>f'Bolometric luminosity </a:t>
                </a:r>
                <a:r>
                  <a:rPr>
                    <a:solidFill>
                      <a:srgbClr val="4070A0"/>
                    </a:solidFill>
                    <a:latin typeface="Courier"/>
                  </a:rPr>
                  <a:t>{</a:t>
                </a:r>
                <a:r>
                  <a:rPr>
                    <a:latin typeface="Courier"/>
                  </a:rPr>
                  <a:t>L</a:t>
                </a:r>
                <a:r>
                  <a:rPr>
                    <a:solidFill>
                      <a:srgbClr val="4070A0"/>
                    </a:solidFill>
                    <a:latin typeface="Courier"/>
                  </a:rPr>
                  <a:t>:.3e}</a:t>
                </a:r>
                <a:r>
                  <a:rPr>
                    <a:solidFill>
                      <a:srgbClr val="BB6688"/>
                    </a:solidFill>
                    <a:latin typeface="Courier"/>
                  </a:rPr>
                  <a:t>'</a:t>
                </a:r>
                <a:r>
                  <a:rPr>
                    <a:latin typeface="Courier"/>
                  </a:rPr>
                  <a:t>)</a:t>
                </a:r>
              </a:p>
              <a:p>
                <a:pPr lvl="0" indent="0">
                  <a:buNone/>
                </a:pPr>
                <a:r>
                  <a:rPr>
                    <a:latin typeface="Courier"/>
                  </a:rPr>
                  <a:t>Bolometric luminosity 1.193e+26</a:t>
                </a:r>
              </a:p>
              <a:p>
                <a:pPr lvl="0"/>
                <a:r>
                  <a:rPr b="1"/>
                  <a:t>Temperature</a:t>
                </a:r>
              </a:p>
              <a:p>
                <a:pPr lvl="0" indent="0" marL="0">
                  <a:buNone/>
                </a:pPr>
                <a:r>
                  <a:rPr/>
                  <a:t>Using Wien’s displacement law (Equation 17):</a:t>
                </a:r>
              </a:p>
              <a:p>
                <a:pPr lvl="0" indent="0" marL="0">
                  <a:buNone/>
                </a:pPr>
                <a14:m>
                  <m:oMathPara xmlns:m="http://schemas.openxmlformats.org/officeDocument/2006/math">
                    <m:oMathParaPr>
                      <m:jc m:val="center"/>
                    </m:oMathParaPr>
                    <m:oMath>
                      <m:sSub>
                        <m:e>
                          <m:r>
                            <m:t>λ</m:t>
                          </m:r>
                        </m:e>
                        <m:sub>
                          <m:r>
                            <m:t>p</m:t>
                          </m:r>
                          <m:r>
                            <m:t>e</m:t>
                          </m:r>
                          <m:r>
                            <m:t>a</m:t>
                          </m:r>
                          <m:r>
                            <m:t>k</m:t>
                          </m:r>
                        </m:sub>
                      </m:sSub>
                      <m:sSub>
                        <m:e>
                          <m:r>
                            <m:t>T</m:t>
                          </m:r>
                        </m:e>
                        <m:sub>
                          <m:r>
                            <m:t>ϵ</m:t>
                          </m:r>
                        </m:sub>
                      </m:sSub>
                      <m:r>
                        <m:rPr>
                          <m:sty m:val="p"/>
                        </m:rPr>
                        <m:t>=</m:t>
                      </m:r>
                      <m:r>
                        <m:t>0.0029</m:t>
                      </m:r>
                      <m:r>
                        <m:rPr>
                          <m:sty m:val="p"/>
                        </m:rPr>
                        <m:t>⟹</m:t>
                      </m:r>
                      <m:sSub>
                        <m:e>
                          <m:r>
                            <m:t>T</m:t>
                          </m:r>
                        </m:e>
                        <m:sub>
                          <m:r>
                            <m:t>ϵ</m:t>
                          </m:r>
                        </m:sub>
                      </m:sSub>
                      <m:r>
                        <m:rPr>
                          <m:sty m:val="p"/>
                        </m:rPr>
                        <m:t>=</m:t>
                      </m:r>
                      <m:f>
                        <m:fPr>
                          <m:type m:val="bar"/>
                        </m:fPr>
                        <m:num>
                          <m:r>
                            <m:t>0.0029</m:t>
                          </m:r>
                        </m:num>
                        <m:den>
                          <m:r>
                            <m:t>570</m:t>
                          </m:r>
                          <m:r>
                            <m:rPr>
                              <m:sty m:val="p"/>
                            </m:rPr>
                            <m:t>×</m:t>
                          </m:r>
                          <m:sSup>
                            <m:e>
                              <m:r>
                                <m:t>10</m:t>
                              </m:r>
                            </m:e>
                            <m:sup>
                              <m:r>
                                <m:rPr>
                                  <m:sty m:val="p"/>
                                </m:rPr>
                                <m:t>−</m:t>
                              </m:r>
                              <m:r>
                                <m:t>9</m:t>
                              </m:r>
                            </m:sup>
                          </m:sSup>
                        </m:den>
                      </m:f>
                      <m:r>
                        <m:rPr>
                          <m:sty m:val="p"/>
                        </m:rPr>
                        <m:t>=</m:t>
                      </m:r>
                      <m:sSub>
                        <m:e>
                          <m:r>
                            <m:t>T</m:t>
                          </m:r>
                        </m:e>
                        <m:sub>
                          <m:r>
                            <m:t>ϵ</m:t>
                          </m:r>
                        </m:sub>
                      </m:sSub>
                      <m:r>
                        <m:rPr>
                          <m:sty m:val="p"/>
                        </m:rPr>
                        <m:t>=</m:t>
                      </m:r>
                      <m:r>
                        <m:t>5088</m:t>
                      </m:r>
                      <m:r>
                        <m:t> </m:t>
                      </m:r>
                      <m:r>
                        <m:rPr>
                          <m:sty m:val="p"/>
                        </m:rPr>
                        <m:t>K</m:t>
                      </m:r>
                    </m:oMath>
                  </m:oMathPara>
                </a14:m>
              </a:p>
              <a:p>
                <a:pPr lvl="0" indent="0">
                  <a:buNone/>
                </a:pPr>
                <a:r>
                  <a:rPr>
                    <a:latin typeface="Courier"/>
                  </a:rPr>
                  <a:t>c </a:t>
                </a:r>
                <a:r>
                  <a:rPr>
                    <a:solidFill>
                      <a:srgbClr val="666666"/>
                    </a:solidFill>
                    <a:latin typeface="Courier"/>
                  </a:rPr>
                  <a:t>=</a:t>
                </a:r>
                <a:r>
                  <a:rPr>
                    <a:latin typeface="Courier"/>
                  </a:rPr>
                  <a:t> </a:t>
                </a:r>
                <a:r>
                  <a:rPr>
                    <a:solidFill>
                      <a:srgbClr val="40A070"/>
                    </a:solidFill>
                    <a:latin typeface="Courier"/>
                  </a:rPr>
                  <a:t>0.0029</a:t>
                </a:r>
                <a:r>
                  <a:rPr>
                    <a:latin typeface="Courier"/>
                  </a:rPr>
                  <a:t> </a:t>
                </a:r>
                <a:r>
                  <a:rPr i="1">
                    <a:solidFill>
                      <a:srgbClr val="60A0B0"/>
                    </a:solidFill>
                    <a:latin typeface="Courier"/>
                  </a:rPr>
                  <a:t># m K</a:t>
                </a:r>
                <a:br/>
                <a:r>
                  <a:rPr>
                    <a:latin typeface="Courier"/>
                  </a:rPr>
                  <a:t>wavel </a:t>
                </a:r>
                <a:r>
                  <a:rPr>
                    <a:solidFill>
                      <a:srgbClr val="666666"/>
                    </a:solidFill>
                    <a:latin typeface="Courier"/>
                  </a:rPr>
                  <a:t>=</a:t>
                </a:r>
                <a:r>
                  <a:rPr>
                    <a:latin typeface="Courier"/>
                  </a:rPr>
                  <a:t> </a:t>
                </a:r>
                <a:r>
                  <a:rPr>
                    <a:solidFill>
                      <a:srgbClr val="40A070"/>
                    </a:solidFill>
                    <a:latin typeface="Courier"/>
                  </a:rPr>
                  <a:t>570E-9</a:t>
                </a:r>
                <a:r>
                  <a:rPr>
                    <a:latin typeface="Courier"/>
                  </a:rPr>
                  <a:t> </a:t>
                </a:r>
                <a:r>
                  <a:rPr i="1">
                    <a:solidFill>
                      <a:srgbClr val="60A0B0"/>
                    </a:solidFill>
                    <a:latin typeface="Courier"/>
                  </a:rPr>
                  <a:t># m </a:t>
                </a:r>
                <a:br/>
                <a:r>
                  <a:rPr>
                    <a:latin typeface="Courier"/>
                  </a:rPr>
                  <a:t>T </a:t>
                </a:r>
                <a:r>
                  <a:rPr>
                    <a:solidFill>
                      <a:srgbClr val="666666"/>
                    </a:solidFill>
                    <a:latin typeface="Courier"/>
                  </a:rPr>
                  <a:t>=</a:t>
                </a:r>
                <a:r>
                  <a:rPr>
                    <a:latin typeface="Courier"/>
                  </a:rPr>
                  <a:t> c</a:t>
                </a:r>
                <a:r>
                  <a:rPr>
                    <a:solidFill>
                      <a:srgbClr val="666666"/>
                    </a:solidFill>
                    <a:latin typeface="Courier"/>
                  </a:rPr>
                  <a:t>/</a:t>
                </a:r>
                <a:r>
                  <a:rPr>
                    <a:latin typeface="Courier"/>
                  </a:rPr>
                  <a:t>wavel</a:t>
                </a:r>
                <a:br/>
                <a:r>
                  <a:rPr>
                    <a:solidFill>
                      <a:srgbClr val="008000"/>
                    </a:solidFill>
                    <a:latin typeface="Courier"/>
                  </a:rPr>
                  <a:t>print</a:t>
                </a:r>
                <a:r>
                  <a:rPr>
                    <a:latin typeface="Courier"/>
                  </a:rPr>
                  <a:t>(</a:t>
                </a:r>
                <a:r>
                  <a:rPr>
                    <a:solidFill>
                      <a:srgbClr val="BB6688"/>
                    </a:solidFill>
                    <a:latin typeface="Courier"/>
                  </a:rPr>
                  <a:t>f'Temperature: T=</a:t>
                </a:r>
                <a:r>
                  <a:rPr>
                    <a:solidFill>
                      <a:srgbClr val="4070A0"/>
                    </a:solidFill>
                    <a:latin typeface="Courier"/>
                  </a:rPr>
                  <a:t>{</a:t>
                </a:r>
                <a:r>
                  <a:rPr>
                    <a:latin typeface="Courier"/>
                  </a:rPr>
                  <a:t>T</a:t>
                </a:r>
                <a:r>
                  <a:rPr>
                    <a:solidFill>
                      <a:srgbClr val="4070A0"/>
                    </a:solidFill>
                    <a:latin typeface="Courier"/>
                  </a:rPr>
                  <a:t>:.3e}</a:t>
                </a:r>
                <a:r>
                  <a:rPr>
                    <a:solidFill>
                      <a:srgbClr val="BB6688"/>
                    </a:solidFill>
                    <a:latin typeface="Courier"/>
                  </a:rPr>
                  <a:t>'</a:t>
                </a:r>
                <a:r>
                  <a:rPr>
                    <a:latin typeface="Courier"/>
                  </a:rPr>
                  <a:t>)</a:t>
                </a:r>
              </a:p>
              <a:p>
                <a:pPr lvl="0" indent="0">
                  <a:buNone/>
                </a:pPr>
                <a:r>
                  <a:rPr>
                    <a:latin typeface="Courier"/>
                  </a:rPr>
                  <a:t>Temperature: T=5.088e+03</a:t>
                </a:r>
              </a:p>
              <a:p>
                <a:pPr lvl="0"/>
                <a:r>
                  <a:rPr b="1"/>
                  <a:t>Radius</a:t>
                </a:r>
              </a:p>
              <a:p>
                <a:pPr lvl="0" indent="0" marL="0">
                  <a:buNone/>
                </a:pPr>
                <a:r>
                  <a:rPr/>
                  <a:t>Rearranging Equation 22:</a:t>
                </a:r>
              </a:p>
              <a:p>
                <a:pPr lvl="0" indent="0" marL="0">
                  <a:buNone/>
                </a:pPr>
                <a14:m>
                  <m:oMathPara xmlns:m="http://schemas.openxmlformats.org/officeDocument/2006/math">
                    <m:oMathParaPr>
                      <m:jc m:val="center"/>
                    </m:oMathParaPr>
                    <m:oMath>
                      <m:sSub>
                        <m:e>
                          <m:r>
                            <m:t>R</m:t>
                          </m:r>
                        </m:e>
                        <m:sub>
                          <m:r>
                            <m:t>ϵ</m:t>
                          </m:r>
                        </m:sub>
                      </m:sSub>
                      <m:r>
                        <m:rPr>
                          <m:sty m:val="p"/>
                        </m:rPr>
                        <m:t>=</m:t>
                      </m:r>
                      <m:rad>
                        <m:radPr>
                          <m:degHide m:val="1"/>
                        </m:radPr>
                        <m:deg/>
                        <m:e>
                          <m:f>
                            <m:fPr>
                              <m:type m:val="bar"/>
                            </m:fPr>
                            <m:num>
                              <m:sSub>
                                <m:e>
                                  <m:r>
                                    <m:t>L</m:t>
                                  </m:r>
                                </m:e>
                                <m:sub>
                                  <m:r>
                                    <m:t>ϵ</m:t>
                                  </m:r>
                                </m:sub>
                              </m:sSub>
                            </m:num>
                            <m:den>
                              <m:r>
                                <m:t>4</m:t>
                              </m:r>
                              <m:r>
                                <m:t>π</m:t>
                              </m:r>
                              <m:r>
                                <m:t>σ</m:t>
                              </m:r>
                              <m:sSup>
                                <m:e>
                                  <m:r>
                                    <m:t>T</m:t>
                                  </m:r>
                                </m:e>
                                <m:sup>
                                  <m:r>
                                    <m:t>4</m:t>
                                  </m:r>
                                </m:sup>
                              </m:sSup>
                            </m:den>
                          </m:f>
                        </m:e>
                      </m:rad>
                      <m:r>
                        <m:rPr>
                          <m:sty m:val="p"/>
                        </m:rPr>
                        <m:t>=</m:t>
                      </m:r>
                      <m:rad>
                        <m:radPr>
                          <m:degHide m:val="1"/>
                        </m:radPr>
                        <m:deg/>
                        <m:e>
                          <m:f>
                            <m:fPr>
                              <m:type m:val="bar"/>
                            </m:fPr>
                            <m:num>
                              <m:r>
                                <m:t>1.3</m:t>
                              </m:r>
                              <m:r>
                                <m:rPr>
                                  <m:sty m:val="p"/>
                                </m:rPr>
                                <m:t>×</m:t>
                              </m:r>
                              <m:sSup>
                                <m:e>
                                  <m:r>
                                    <m:t>10</m:t>
                                  </m:r>
                                </m:e>
                                <m:sup>
                                  <m:r>
                                    <m:t>26</m:t>
                                  </m:r>
                                </m:sup>
                              </m:sSup>
                            </m:num>
                            <m:den>
                              <m:r>
                                <m:t>4</m:t>
                              </m:r>
                              <m:r>
                                <m:t>π</m:t>
                              </m:r>
                              <m:r>
                                <m:rPr>
                                  <m:sty m:val="p"/>
                                </m:rPr>
                                <m:t>×</m:t>
                              </m:r>
                              <m:r>
                                <m:t>5.671</m:t>
                              </m:r>
                              <m:r>
                                <m:rPr>
                                  <m:sty m:val="p"/>
                                </m:rPr>
                                <m:t>×</m:t>
                              </m:r>
                              <m:sSup>
                                <m:e>
                                  <m:r>
                                    <m:t>10</m:t>
                                  </m:r>
                                </m:e>
                                <m:sup>
                                  <m:r>
                                    <m:rPr>
                                      <m:sty m:val="p"/>
                                    </m:rPr>
                                    <m:t>−</m:t>
                                  </m:r>
                                  <m:r>
                                    <m:t>8</m:t>
                                  </m:r>
                                </m:sup>
                              </m:sSup>
                              <m:r>
                                <m:rPr>
                                  <m:sty m:val="p"/>
                                </m:rPr>
                                <m:t>×</m:t>
                              </m:r>
                              <m:sSup>
                                <m:e>
                                  <m:r>
                                    <m:t>5088</m:t>
                                  </m:r>
                                </m:e>
                                <m:sup>
                                  <m:r>
                                    <m:t>4</m:t>
                                  </m:r>
                                </m:sup>
                              </m:sSup>
                            </m:den>
                          </m:f>
                        </m:e>
                      </m:rad>
                      <m:r>
                        <m:rPr>
                          <m:sty m:val="p"/>
                        </m:rPr>
                        <m:t>=</m:t>
                      </m:r>
                      <m:r>
                        <m:t>5.00</m:t>
                      </m:r>
                      <m:r>
                        <m:rPr>
                          <m:sty m:val="p"/>
                        </m:rPr>
                        <m:t>×</m:t>
                      </m:r>
                      <m:sSup>
                        <m:e>
                          <m:r>
                            <m:t>10</m:t>
                          </m:r>
                        </m:e>
                        <m:sup>
                          <m:r>
                            <m:t>8</m:t>
                          </m:r>
                        </m:sup>
                      </m:sSup>
                      <m:r>
                        <m:t> </m:t>
                      </m:r>
                      <m:r>
                        <m:rPr>
                          <m:sty m:val="p"/>
                        </m:rPr>
                        <m:t>m</m:t>
                      </m:r>
                    </m:oMath>
                  </m:oMathPara>
                </a14:m>
              </a:p>
              <a:p>
                <a:pPr lvl="0" indent="0">
                  <a:buNone/>
                </a:pPr>
                <a:r>
                  <a:rPr b="1">
                    <a:solidFill>
                      <a:srgbClr val="008000"/>
                    </a:solidFill>
                    <a:latin typeface="Courier"/>
                  </a:rPr>
                  <a:t>from</a:t>
                </a:r>
                <a:r>
                  <a:rPr>
                    <a:latin typeface="Courier"/>
                  </a:rPr>
                  <a:t> numpy </a:t>
                </a:r>
                <a:r>
                  <a:rPr b="1">
                    <a:solidFill>
                      <a:srgbClr val="008000"/>
                    </a:solidFill>
                    <a:latin typeface="Courier"/>
                  </a:rPr>
                  <a:t>import</a:t>
                </a:r>
                <a:r>
                  <a:rPr>
                    <a:latin typeface="Courier"/>
                  </a:rPr>
                  <a:t> sqrt, pi</a:t>
                </a:r>
                <a:br/>
                <a:r>
                  <a:rPr>
                    <a:latin typeface="Courier"/>
                  </a:rPr>
                  <a:t>sigma </a:t>
                </a:r>
                <a:r>
                  <a:rPr>
                    <a:solidFill>
                      <a:srgbClr val="666666"/>
                    </a:solidFill>
                    <a:latin typeface="Courier"/>
                  </a:rPr>
                  <a:t>=</a:t>
                </a:r>
                <a:r>
                  <a:rPr>
                    <a:latin typeface="Courier"/>
                  </a:rPr>
                  <a:t> </a:t>
                </a:r>
                <a:r>
                  <a:rPr>
                    <a:solidFill>
                      <a:srgbClr val="40A070"/>
                    </a:solidFill>
                    <a:latin typeface="Courier"/>
                  </a:rPr>
                  <a:t>5.671E-8</a:t>
                </a:r>
                <a:br/>
                <a:r>
                  <a:rPr>
                    <a:latin typeface="Courier"/>
                  </a:rPr>
                  <a:t>R </a:t>
                </a:r>
                <a:r>
                  <a:rPr>
                    <a:solidFill>
                      <a:srgbClr val="666666"/>
                    </a:solidFill>
                    <a:latin typeface="Courier"/>
                  </a:rPr>
                  <a:t>=</a:t>
                </a:r>
                <a:r>
                  <a:rPr>
                    <a:latin typeface="Courier"/>
                  </a:rPr>
                  <a:t> sqrt(L</a:t>
                </a:r>
                <a:r>
                  <a:rPr>
                    <a:solidFill>
                      <a:srgbClr val="666666"/>
                    </a:solidFill>
                    <a:latin typeface="Courier"/>
                  </a:rPr>
                  <a:t>/</a:t>
                </a:r>
                <a:r>
                  <a:rPr>
                    <a:latin typeface="Courier"/>
                  </a:rPr>
                  <a:t>(</a:t>
                </a:r>
                <a:r>
                  <a:rPr>
                    <a:solidFill>
                      <a:srgbClr val="40A070"/>
                    </a:solidFill>
                    <a:latin typeface="Courier"/>
                  </a:rPr>
                  <a:t>4</a:t>
                </a:r>
                <a:r>
                  <a:rPr>
                    <a:solidFill>
                      <a:srgbClr val="666666"/>
                    </a:solidFill>
                    <a:latin typeface="Courier"/>
                  </a:rPr>
                  <a:t>*</a:t>
                </a:r>
                <a:r>
                  <a:rPr>
                    <a:latin typeface="Courier"/>
                  </a:rPr>
                  <a:t>pi</a:t>
                </a:r>
                <a:r>
                  <a:rPr>
                    <a:solidFill>
                      <a:srgbClr val="666666"/>
                    </a:solidFill>
                    <a:latin typeface="Courier"/>
                  </a:rPr>
                  <a:t>*</a:t>
                </a:r>
                <a:r>
                  <a:rPr>
                    <a:latin typeface="Courier"/>
                  </a:rPr>
                  <a:t>sigma</a:t>
                </a:r>
                <a:r>
                  <a:rPr>
                    <a:solidFill>
                      <a:srgbClr val="666666"/>
                    </a:solidFill>
                    <a:latin typeface="Courier"/>
                  </a:rPr>
                  <a:t>*</a:t>
                </a:r>
                <a:r>
                  <a:rPr>
                    <a:latin typeface="Courier"/>
                  </a:rPr>
                  <a:t>T</a:t>
                </a:r>
                <a:r>
                  <a:rPr>
                    <a:solidFill>
                      <a:srgbClr val="666666"/>
                    </a:solidFill>
                    <a:latin typeface="Courier"/>
                  </a:rPr>
                  <a:t>**</a:t>
                </a:r>
                <a:r>
                  <a:rPr>
                    <a:solidFill>
                      <a:srgbClr val="40A070"/>
                    </a:solidFill>
                    <a:latin typeface="Courier"/>
                  </a:rPr>
                  <a:t>4</a:t>
                </a:r>
                <a:r>
                  <a:rPr>
                    <a:latin typeface="Courier"/>
                  </a:rPr>
                  <a:t>))</a:t>
                </a:r>
                <a:br/>
                <a:r>
                  <a:rPr>
                    <a:solidFill>
                      <a:srgbClr val="008000"/>
                    </a:solidFill>
                    <a:latin typeface="Courier"/>
                  </a:rPr>
                  <a:t>print</a:t>
                </a:r>
                <a:r>
                  <a:rPr>
                    <a:latin typeface="Courier"/>
                  </a:rPr>
                  <a:t>(</a:t>
                </a:r>
                <a:r>
                  <a:rPr>
                    <a:solidFill>
                      <a:srgbClr val="BB6688"/>
                    </a:solidFill>
                    <a:latin typeface="Courier"/>
                  </a:rPr>
                  <a:t>f'Radius: R=</a:t>
                </a:r>
                <a:r>
                  <a:rPr>
                    <a:solidFill>
                      <a:srgbClr val="4070A0"/>
                    </a:solidFill>
                    <a:latin typeface="Courier"/>
                  </a:rPr>
                  <a:t>{</a:t>
                </a:r>
                <a:r>
                  <a:rPr>
                    <a:latin typeface="Courier"/>
                  </a:rPr>
                  <a:t>R</a:t>
                </a:r>
                <a:r>
                  <a:rPr>
                    <a:solidFill>
                      <a:srgbClr val="4070A0"/>
                    </a:solidFill>
                    <a:latin typeface="Courier"/>
                  </a:rPr>
                  <a:t>:.3e}</a:t>
                </a:r>
                <a:r>
                  <a:rPr>
                    <a:solidFill>
                      <a:srgbClr val="BB6688"/>
                    </a:solidFill>
                    <a:latin typeface="Courier"/>
                  </a:rPr>
                  <a:t>'</a:t>
                </a:r>
                <a:r>
                  <a:rPr>
                    <a:latin typeface="Courier"/>
                  </a:rPr>
                  <a:t>)</a:t>
                </a:r>
              </a:p>
              <a:p>
                <a:pPr lvl="0" indent="0">
                  <a:buNone/>
                </a:pPr>
                <a:r>
                  <a:rPr>
                    <a:latin typeface="Courier"/>
                  </a:rPr>
                  <a:t>Radius: R=4.998e+08</a:t>
                </a:r>
              </a:p>
            </p:txBody>
          </p:sp>
        </mc:Choice>
      </mc:AlternateContent>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is a star?</a:t>
            </a:r>
          </a:p>
        </p:txBody>
      </p:sp>
      <p:sp>
        <p:nvSpPr>
          <p:cNvPr id="4" name="Text Placeholder 3"/>
          <p:cNvSpPr>
            <a:spLocks noGrp="1"/>
          </p:cNvSpPr>
          <p:nvPr>
            <p:ph idx="2" sz="half" type="body"/>
          </p:nvPr>
        </p:nvSpPr>
        <p:spPr/>
        <p:txBody>
          <a:bodyPr/>
          <a:lstStyle/>
          <a:p>
            <a:pPr lvl="0" indent="0" marL="0">
              <a:buNone/>
            </a:pPr>
            <a:r>
              <a:rPr/>
              <a:t>A star is an astronomical spheroid body:</a:t>
            </a:r>
          </a:p>
          <a:p>
            <a:pPr lvl="0"/>
            <a:r>
              <a:rPr/>
              <a:t>held together by </a:t>
            </a:r>
            <a:r>
              <a:rPr i="1"/>
              <a:t>self-gravity</a:t>
            </a:r>
          </a:p>
          <a:p>
            <a:pPr lvl="0"/>
            <a:r>
              <a:rPr i="1"/>
              <a:t>radiating</a:t>
            </a:r>
            <a:r>
              <a:rPr/>
              <a:t> energy from an internal source (tipycally from nuclear fusion reactions, and occasionally from the release of gravitational potential energy during contraction or collapse)</a:t>
            </a:r>
          </a:p>
          <a:p>
            <a:pPr lvl="0" indent="0" marL="0">
              <a:buNone/>
            </a:pPr>
            <a:r>
              <a:rPr/>
              <a:t>Having this definition you should be able to answer the following questions:</a:t>
            </a:r>
          </a:p>
          <a:p>
            <a:pPr lvl="0" indent="-342900" marL="342900">
              <a:buAutoNum type="arabicPeriod"/>
            </a:pPr>
            <a:r>
              <a:rPr/>
              <a:t>Is the Death Star a (fictional) star?</a:t>
            </a:r>
          </a:p>
          <a:p>
            <a:pPr lvl="0" indent="0" marL="0">
              <a:buNone/>
            </a:pPr>
            <a:r>
              <a:rPr/>
              <a:t>Answer</a:t>
            </a:r>
          </a:p>
          <a:p>
            <a:pPr lvl="0" indent="0" marL="0">
              <a:buNone/>
            </a:pPr>
            <a:r>
              <a:rPr/>
              <a:t>The answer is “no”, because it does not radiate energy! The Death Star is actually a (fictional) space station orbiting the (fictional) planet moon of Endor. Enough with the fictional stuff now.</a:t>
            </a:r>
          </a:p>
          <a:p>
            <a:pPr lvl="0" indent="-342900" marL="342900">
              <a:buAutoNum startAt="2" type="arabicPeriod"/>
            </a:pPr>
            <a:r>
              <a:rPr/>
              <a:t>If you look at the sky you may see that planets and comets are also shining in the sky, so why can’t they be considered stars, based on the definition given above? Do they radiate energy? Are they self-gravitating?</a:t>
            </a:r>
          </a:p>
          <a:p>
            <a:pPr lvl="0" indent="0" marL="0">
              <a:buNone/>
            </a:pPr>
            <a:r>
              <a:rPr/>
              <a:t>Answer</a:t>
            </a:r>
          </a:p>
          <a:p>
            <a:pPr lvl="0" indent="0" marL="0">
              <a:buNone/>
            </a:pPr>
            <a:r>
              <a:rPr/>
              <a:t>Planets actually do not </a:t>
            </a:r>
            <a:r>
              <a:rPr i="1"/>
              <a:t>radiate</a:t>
            </a:r>
            <a:r>
              <a:rPr/>
              <a:t>, they mostly reflect the light coming from the Sun, and the same holds for comets. In addition to that, comets do not have enough mass to be considered self-gravitating objects.</a:t>
            </a:r>
          </a:p>
          <a:p>
            <a:pPr lvl="0" indent="0" marL="0">
              <a:spcBef>
                <a:spcPts val="3000"/>
              </a:spcBef>
              <a:buNone/>
            </a:pPr>
            <a:r>
              <a:rPr b="1"/>
              <a:t>Life and death of a star</a:t>
            </a:r>
          </a:p>
          <a:p>
            <a:pPr lvl="0" indent="0" marL="0">
              <a:buNone/>
            </a:pPr>
            <a:r>
              <a:rPr/>
              <a:t>A star is not a static object. During its life it will evolve, changing its internal structure and chemical composition as it ‘burns its </a:t>
            </a:r>
            <a:r>
              <a:rPr i="1"/>
              <a:t>fuel</a:t>
            </a:r>
            <a:r>
              <a:rPr/>
              <a:t>’ and changing its mass and size.</a:t>
            </a:r>
          </a:p>
          <a:p>
            <a:pPr lvl="0" indent="0" marL="0">
              <a:buNone/>
            </a:pPr>
            <a:r>
              <a:rPr/>
              <a:t>The death of a star eventually occurs when one of the conditions that define a star is no longer valid, i.e. when the star is no longer self-gravitating, or when it stops radiating having exhausted its nuclear fuel.</a:t>
            </a:r>
          </a:p>
          <a:p>
            <a:pPr lvl="0" indent="0" marL="0">
              <a:buNone/>
            </a:pPr>
            <a:r>
              <a:rPr/>
              <a:t>We will talk more about the evolution of stars in the following lectures. Now let’s go back to what we can observe having a look at the night sky and let’s see what we can tell from observations of stars.</a:t>
            </a:r>
          </a:p>
          <a:p>
            <a:pPr lvl="0" indent="0" marL="0">
              <a:spcBef>
                <a:spcPts val="3000"/>
              </a:spcBef>
              <a:buNone/>
            </a:pPr>
            <a:r>
              <a:rPr b="1"/>
              <a:t>Do all stars look the same?</a:t>
            </a:r>
          </a:p>
          <a:p>
            <a:pPr lvl="0" indent="0" marL="0">
              <a:buNone/>
            </a:pPr>
          </a:p>
        </p:txBody>
      </p:sp>
      <p:pic>
        <p:nvPicPr>
          <p:cNvPr descr="img/M3_color3.gif"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Examples of stars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Recap</a:t>
            </a:r>
          </a:p>
        </p:txBody>
      </p:sp>
      <p:sp>
        <p:nvSpPr>
          <p:cNvPr id="3" name="Content Placeholder 2"/>
          <p:cNvSpPr>
            <a:spLocks noGrp="1"/>
          </p:cNvSpPr>
          <p:nvPr>
            <p:ph idx="1"/>
          </p:nvPr>
        </p:nvSpPr>
        <p:spPr/>
        <p:txBody>
          <a:bodyPr/>
          <a:lstStyle/>
          <a:p>
            <a:pPr lvl="0"/>
            <a:r>
              <a:rPr b="1"/>
              <a:t>Planck radiation law</a:t>
            </a:r>
            <a:r>
              <a:rPr/>
              <a:t> gives the shape of the black-body emission spectrum</a:t>
            </a:r>
          </a:p>
          <a:p>
            <a:pPr lvl="0"/>
            <a:r>
              <a:rPr b="1"/>
              <a:t>Wien’s displacement law</a:t>
            </a:r>
            <a:r>
              <a:rPr/>
              <a:t> relates the peak emission wavelength to the temperature</a:t>
            </a:r>
          </a:p>
          <a:p>
            <a:pPr lvl="0"/>
            <a:r>
              <a:rPr b="1"/>
              <a:t>Stefan-Boltzmann law</a:t>
            </a:r>
            <a:r>
              <a:rPr/>
              <a:t> can be used to find the total power radiated by a black body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There are a lot of stars, not uniformly distributed</a:t>
            </a:r>
          </a:p>
          <a:p>
            <a:pPr lvl="0"/>
            <a:r>
              <a:rPr/>
              <a:t>Some look brighter than others</a:t>
            </a:r>
          </a:p>
          <a:p>
            <a:pPr lvl="0"/>
            <a:r>
              <a:rPr/>
              <a:t>Some are bigger than others</a:t>
            </a:r>
          </a:p>
          <a:p>
            <a:pPr lvl="0"/>
            <a:r>
              <a:rPr/>
              <a:t>They have different colours</a:t>
            </a:r>
          </a:p>
          <a:p>
            <a:pPr lvl="0"/>
            <a:r>
              <a:rPr/>
              <a:t>Sometimes there are coloured or dark areas around stars</a:t>
            </a:r>
          </a:p>
          <a:p>
            <a:pPr lvl="0"/>
            <a:r>
              <a:rPr/>
              <a:t>Some stars have fluctuating brightness: repeating and irregular</a:t>
            </a:r>
          </a:p>
          <a:p>
            <a:pPr lvl="0" indent="0" marL="0">
              <a:spcBef>
                <a:spcPts val="3000"/>
              </a:spcBef>
              <a:buNone/>
            </a:pPr>
            <a:r>
              <a:rPr b="1"/>
              <a:t>A comparison between two stars on Stellarium</a:t>
            </a:r>
          </a:p>
          <a:p>
            <a:pPr lvl="0" indent="0" marL="0">
              <a:buNone/>
            </a:pPr>
            <a:r>
              <a:rPr/>
              <a:t>Let’s check the properties of two stars on Stellarium. What can you notice after a first look at these stars in Figure 3? You may notice that they have different colours (one looks white, the other one looks white-blue). The boxes contain some information about these stars, and you may recognise many of these fields in the blue boxes from positional astronomy. We will find out what the properties in the red boxes mean during this course.</a:t>
            </a:r>
          </a:p>
        </p:txBody>
      </p:sp>
      <p:pic>
        <p:nvPicPr>
          <p:cNvPr descr="img/Stellarium_stars_p.png" id="0" name="Picture 1"/>
          <p:cNvPicPr>
            <a:picLocks noGrp="1" noChangeAspect="1"/>
          </p:cNvPicPr>
          <p:nvPr/>
        </p:nvPicPr>
        <p:blipFill>
          <a:blip r:embed="rId2"/>
          <a:stretch>
            <a:fillRect/>
          </a:stretch>
        </p:blipFill>
        <p:spPr bwMode="auto">
          <a:xfrm>
            <a:off x="3568700" y="431800"/>
            <a:ext cx="5105400" cy="3416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3: Comparison between two stars on Stellarium</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can we tell from observations?</a:t>
            </a:r>
          </a:p>
          <a:p>
            <a:pPr lvl="0"/>
            <a:r>
              <a:rPr/>
              <a:t>How distant are the stars?</a:t>
            </a:r>
          </a:p>
          <a:p>
            <a:pPr lvl="0"/>
            <a:r>
              <a:rPr/>
              <a:t>How big are they?</a:t>
            </a:r>
          </a:p>
          <a:p>
            <a:pPr lvl="0"/>
            <a:r>
              <a:rPr/>
              <a:t>How bright?</a:t>
            </a:r>
          </a:p>
          <a:p>
            <a:pPr lvl="0"/>
            <a:r>
              <a:rPr/>
              <a:t>How, when and where do they form?</a:t>
            </a:r>
          </a:p>
          <a:p>
            <a:pPr lvl="0"/>
            <a:r>
              <a:rPr/>
              <a:t>What are their most important characteristics?</a:t>
            </a:r>
          </a:p>
          <a:p>
            <a:pPr lvl="0"/>
            <a:r>
              <a:rPr/>
              <a:t>What are they made of?</a:t>
            </a:r>
          </a:p>
          <a:p>
            <a:pPr lvl="0"/>
            <a:r>
              <a:rPr/>
              <a:t>What is their energy source?</a:t>
            </a:r>
          </a:p>
          <a:p>
            <a:pPr lvl="0"/>
            <a:r>
              <a:rPr/>
              <a:t>What happens when it runs out?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How distant are the stars?</a:t>
            </a:r>
          </a:p>
        </p:txBody>
      </p:sp>
      <p:sp>
        <p:nvSpPr>
          <p:cNvPr id="4" name="Text Placeholder 3"/>
          <p:cNvSpPr>
            <a:spLocks noGrp="1"/>
          </p:cNvSpPr>
          <p:nvPr>
            <p:ph idx="2" sz="half" type="body"/>
          </p:nvPr>
        </p:nvSpPr>
        <p:spPr/>
        <p:txBody>
          <a:bodyPr/>
          <a:lstStyle/>
          <a:p>
            <a:pPr lvl="0" indent="0" marL="0">
              <a:spcBef>
                <a:spcPts val="3000"/>
              </a:spcBef>
              <a:buNone/>
            </a:pPr>
            <a:r>
              <a:rPr b="1"/>
              <a:t>An easy case: the distance to the Sun</a:t>
            </a:r>
          </a:p>
          <a:p>
            <a:pPr lvl="0" indent="0" marL="0">
              <a:buNone/>
            </a:pPr>
            <a:r>
              <a:rPr b="1"/>
              <a:t>How do we find the distance to the Sun?</a:t>
            </a:r>
          </a:p>
          <a:p>
            <a:pPr lvl="0" indent="0" marL="0">
              <a:buNone/>
            </a:pPr>
            <a:r>
              <a:rPr/>
              <a:t>Easy! - Just define The Astronomical Unit (a.u.) as the average distance between the Earth and the Sun!</a:t>
            </a:r>
          </a:p>
          <a:p>
            <a:pPr lvl="0" indent="0" marL="0">
              <a:spcBef>
                <a:spcPts val="3000"/>
              </a:spcBef>
              <a:buNone/>
            </a:pPr>
            <a:r>
              <a:rPr b="1"/>
              <a:t>The astronomical unit</a:t>
            </a:r>
          </a:p>
          <a:p>
            <a:pPr lvl="0" indent="0" marL="0">
              <a:buNone/>
            </a:pPr>
            <a:r>
              <a:rPr/>
              <a:t>Ok, but how big is an au? In 1976 the International Astronomical Union (IAU) adopted a standard definition whose value has been updated with increasing precision during the years. At the current date, the astronomical unit has the following value.</a:t>
            </a:r>
          </a:p>
          <a:p>
            <a:pPr lvl="0" indent="0" marL="1270000">
              <a:buNone/>
            </a:pPr>
            <a:r>
              <a:rPr sz="2000" b="1"/>
              <a:t>Astronomical unit value</a:t>
            </a:r>
          </a:p>
          <a:p>
            <a:pPr lvl="0" indent="0" marL="1270000">
              <a:buNone/>
            </a:pPr>
            <a:r>
              <a:rPr sz="2000"/>
              <a:t>1 a.u. = 149,597,870,700 m</a:t>
            </a:r>
          </a:p>
          <a:p>
            <a:pPr lvl="0" indent="0" marL="0">
              <a:spcBef>
                <a:spcPts val="3000"/>
              </a:spcBef>
              <a:buNone/>
            </a:pPr>
            <a:r>
              <a:rPr b="1"/>
              <a:t>Question</a:t>
            </a:r>
          </a:p>
          <a:p>
            <a:pPr lvl="0" indent="0" marL="0">
              <a:buNone/>
            </a:pPr>
            <a:r>
              <a:rPr/>
              <a:t>Can you now work out how long it takes for the sunlight to reach Earth?</a:t>
            </a:r>
          </a:p>
          <a:p>
            <a:pPr lvl="0" indent="0" marL="0">
              <a:buNone/>
            </a:pPr>
            <a:r>
              <a:rPr/>
              <a:t>Solution</a:t>
            </a:r>
          </a:p>
          <a:p>
            <a:pPr lvl="0" indent="0" marL="0">
              <a:buNone/>
            </a:pPr>
            <a:r>
              <a:rPr/>
              <a:t>. . .</a:t>
            </a:r>
          </a:p>
          <a:p>
            <a:pPr lvl="0" indent="0">
              <a:buNone/>
            </a:pPr>
            <a:r>
              <a:rPr b="1">
                <a:solidFill>
                  <a:srgbClr val="008000"/>
                </a:solidFill>
                <a:latin typeface="Courier"/>
              </a:rPr>
              <a:t>import</a:t>
            </a:r>
            <a:r>
              <a:rPr>
                <a:latin typeface="Courier"/>
              </a:rPr>
              <a:t> math</a:t>
            </a:r>
            <a:br/>
            <a:r>
              <a:rPr>
                <a:latin typeface="Courier"/>
              </a:rPr>
              <a:t>AU </a:t>
            </a:r>
            <a:r>
              <a:rPr>
                <a:solidFill>
                  <a:srgbClr val="666666"/>
                </a:solidFill>
                <a:latin typeface="Courier"/>
              </a:rPr>
              <a:t>=</a:t>
            </a:r>
            <a:r>
              <a:rPr>
                <a:latin typeface="Courier"/>
              </a:rPr>
              <a:t> </a:t>
            </a:r>
            <a:r>
              <a:rPr>
                <a:solidFill>
                  <a:srgbClr val="40A070"/>
                </a:solidFill>
                <a:latin typeface="Courier"/>
              </a:rPr>
              <a:t>149597870</a:t>
            </a:r>
            <a:r>
              <a:rPr>
                <a:latin typeface="Courier"/>
              </a:rPr>
              <a:t> </a:t>
            </a:r>
            <a:r>
              <a:rPr i="1">
                <a:solidFill>
                  <a:srgbClr val="60A0B0"/>
                </a:solidFill>
                <a:latin typeface="Courier"/>
              </a:rPr>
              <a:t># km</a:t>
            </a:r>
            <a:br/>
            <a:r>
              <a:rPr>
                <a:latin typeface="Courier"/>
              </a:rPr>
              <a:t>c </a:t>
            </a:r>
            <a:r>
              <a:rPr>
                <a:solidFill>
                  <a:srgbClr val="666666"/>
                </a:solidFill>
                <a:latin typeface="Courier"/>
              </a:rPr>
              <a:t>=</a:t>
            </a:r>
            <a:r>
              <a:rPr>
                <a:latin typeface="Courier"/>
              </a:rPr>
              <a:t> </a:t>
            </a:r>
            <a:r>
              <a:rPr>
                <a:solidFill>
                  <a:srgbClr val="40A070"/>
                </a:solidFill>
                <a:latin typeface="Courier"/>
              </a:rPr>
              <a:t>299792.458</a:t>
            </a:r>
            <a:r>
              <a:rPr>
                <a:latin typeface="Courier"/>
              </a:rPr>
              <a:t> </a:t>
            </a:r>
            <a:r>
              <a:rPr i="1">
                <a:solidFill>
                  <a:srgbClr val="60A0B0"/>
                </a:solidFill>
                <a:latin typeface="Courier"/>
              </a:rPr>
              <a:t># km/s</a:t>
            </a:r>
            <a:br/>
            <a:r>
              <a:rPr>
                <a:latin typeface="Courier"/>
              </a:rPr>
              <a:t>ts </a:t>
            </a:r>
            <a:r>
              <a:rPr>
                <a:solidFill>
                  <a:srgbClr val="666666"/>
                </a:solidFill>
                <a:latin typeface="Courier"/>
              </a:rPr>
              <a:t>=</a:t>
            </a:r>
            <a:r>
              <a:rPr>
                <a:latin typeface="Courier"/>
              </a:rPr>
              <a:t> AU</a:t>
            </a:r>
            <a:r>
              <a:rPr>
                <a:solidFill>
                  <a:srgbClr val="666666"/>
                </a:solidFill>
                <a:latin typeface="Courier"/>
              </a:rPr>
              <a:t>/</a:t>
            </a:r>
            <a:r>
              <a:rPr>
                <a:latin typeface="Courier"/>
              </a:rPr>
              <a:t>c </a:t>
            </a:r>
            <a:r>
              <a:rPr i="1">
                <a:solidFill>
                  <a:srgbClr val="60A0B0"/>
                </a:solidFill>
                <a:latin typeface="Courier"/>
              </a:rPr>
              <a:t># s</a:t>
            </a:r>
            <a:br/>
            <a:r>
              <a:rPr>
                <a:latin typeface="Courier"/>
              </a:rPr>
              <a:t>tm </a:t>
            </a:r>
            <a:r>
              <a:rPr>
                <a:solidFill>
                  <a:srgbClr val="666666"/>
                </a:solidFill>
                <a:latin typeface="Courier"/>
              </a:rPr>
              <a:t>=</a:t>
            </a:r>
            <a:r>
              <a:rPr>
                <a:latin typeface="Courier"/>
              </a:rPr>
              <a:t> ts</a:t>
            </a:r>
            <a:r>
              <a:rPr>
                <a:solidFill>
                  <a:srgbClr val="666666"/>
                </a:solidFill>
                <a:latin typeface="Courier"/>
              </a:rPr>
              <a:t>/</a:t>
            </a:r>
            <a:r>
              <a:rPr>
                <a:solidFill>
                  <a:srgbClr val="40A070"/>
                </a:solidFill>
                <a:latin typeface="Courier"/>
              </a:rPr>
              <a:t>60</a:t>
            </a:r>
            <a:r>
              <a:rPr>
                <a:latin typeface="Courier"/>
              </a:rPr>
              <a:t> </a:t>
            </a:r>
            <a:r>
              <a:rPr i="1">
                <a:solidFill>
                  <a:srgbClr val="60A0B0"/>
                </a:solidFill>
                <a:latin typeface="Courier"/>
              </a:rPr>
              <a:t># min</a:t>
            </a:r>
            <a:br/>
            <a:r>
              <a:rPr>
                <a:solidFill>
                  <a:srgbClr val="008000"/>
                </a:solidFill>
                <a:latin typeface="Courier"/>
              </a:rPr>
              <a:t>print</a:t>
            </a:r>
            <a:r>
              <a:rPr>
                <a:latin typeface="Courier"/>
              </a:rPr>
              <a:t>(</a:t>
            </a:r>
            <a:r>
              <a:rPr>
                <a:solidFill>
                  <a:srgbClr val="BB6688"/>
                </a:solidFill>
                <a:latin typeface="Courier"/>
              </a:rPr>
              <a:t>f"Time taken by light to reach Earth from the Sun = </a:t>
            </a:r>
            <a:r>
              <a:rPr>
                <a:solidFill>
                  <a:srgbClr val="4070A0"/>
                </a:solidFill>
                <a:latin typeface="Courier"/>
              </a:rPr>
              <a:t>{</a:t>
            </a:r>
            <a:r>
              <a:rPr>
                <a:latin typeface="Courier"/>
              </a:rPr>
              <a:t>ts</a:t>
            </a:r>
            <a:r>
              <a:rPr>
                <a:solidFill>
                  <a:srgbClr val="4070A0"/>
                </a:solidFill>
                <a:latin typeface="Courier"/>
              </a:rPr>
              <a:t>:1.4}</a:t>
            </a:r>
            <a:r>
              <a:rPr>
                <a:solidFill>
                  <a:srgbClr val="BB6688"/>
                </a:solidFill>
                <a:latin typeface="Courier"/>
              </a:rPr>
              <a:t> s = </a:t>
            </a:r>
            <a:r>
              <a:rPr>
                <a:solidFill>
                  <a:srgbClr val="4070A0"/>
                </a:solidFill>
                <a:latin typeface="Courier"/>
              </a:rPr>
              <a:t>{</a:t>
            </a:r>
            <a:r>
              <a:rPr>
                <a:latin typeface="Courier"/>
              </a:rPr>
              <a:t>tm</a:t>
            </a:r>
            <a:r>
              <a:rPr>
                <a:solidFill>
                  <a:srgbClr val="4070A0"/>
                </a:solidFill>
                <a:latin typeface="Courier"/>
              </a:rPr>
              <a:t>:1.4}</a:t>
            </a:r>
            <a:r>
              <a:rPr>
                <a:solidFill>
                  <a:srgbClr val="BB6688"/>
                </a:solidFill>
                <a:latin typeface="Courier"/>
              </a:rPr>
              <a:t> min = 8 min 19 s "</a:t>
            </a:r>
            <a:r>
              <a:rPr>
                <a:latin typeface="Courier"/>
              </a:rPr>
              <a:t>)</a:t>
            </a:r>
          </a:p>
          <a:p>
            <a:pPr lvl="0" indent="0">
              <a:buNone/>
            </a:pPr>
            <a:r>
              <a:rPr>
                <a:latin typeface="Courier"/>
              </a:rPr>
              <a:t>Time taken by light to reach Earth from the Sun = 499.0 s = 8.317 min = 8 min 19 s </a:t>
            </a:r>
          </a:p>
          <a:p>
            <a:pPr lvl="0" indent="0" marL="0">
              <a:spcBef>
                <a:spcPts val="3000"/>
              </a:spcBef>
              <a:buNone/>
            </a:pPr>
            <a:r>
              <a:rPr b="1"/>
              <a:t>A remark on the Astronomical Unit</a:t>
            </a:r>
          </a:p>
          <a:p>
            <a:pPr lvl="0" indent="0" marL="0">
              <a:buNone/>
            </a:pPr>
            <a:r>
              <a:rPr/>
              <a:t>Note: 1 a.u. is an </a:t>
            </a:r>
            <a:r>
              <a:rPr i="1"/>
              <a:t>average</a:t>
            </a:r>
            <a:r>
              <a:rPr/>
              <a:t> distance, because the distance between the Earth and the Sun varies during the year.</a:t>
            </a:r>
          </a:p>
        </p:txBody>
      </p:sp>
      <p:pic>
        <p:nvPicPr>
          <p:cNvPr descr="img/Earth-orbit-Sun_fixed.pn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4: Illustration of the perhelion and aphelion in Earth’s orbit around the Sun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 . .</a:t>
            </a:r>
          </a:p>
          <a:p>
            <a:pPr lvl="0" indent="0">
              <a:buNone/>
            </a:pPr>
            <a:r>
              <a:rPr b="1">
                <a:solidFill>
                  <a:srgbClr val="008000"/>
                </a:solidFill>
                <a:latin typeface="Courier"/>
              </a:rPr>
              <a:t>import</a:t>
            </a:r>
            <a:r>
              <a:rPr>
                <a:latin typeface="Courier"/>
              </a:rPr>
              <a:t> math</a:t>
            </a:r>
            <a:br/>
            <a:r>
              <a:rPr>
                <a:latin typeface="Courier"/>
              </a:rPr>
              <a:t>AU </a:t>
            </a:r>
            <a:r>
              <a:rPr>
                <a:solidFill>
                  <a:srgbClr val="666666"/>
                </a:solidFill>
                <a:latin typeface="Courier"/>
              </a:rPr>
              <a:t>=</a:t>
            </a:r>
            <a:r>
              <a:rPr>
                <a:latin typeface="Courier"/>
              </a:rPr>
              <a:t> </a:t>
            </a:r>
            <a:r>
              <a:rPr>
                <a:solidFill>
                  <a:srgbClr val="40A070"/>
                </a:solidFill>
                <a:latin typeface="Courier"/>
              </a:rPr>
              <a:t>149597870</a:t>
            </a:r>
            <a:r>
              <a:rPr>
                <a:latin typeface="Courier"/>
              </a:rPr>
              <a:t> </a:t>
            </a:r>
            <a:r>
              <a:rPr i="1">
                <a:solidFill>
                  <a:srgbClr val="60A0B0"/>
                </a:solidFill>
                <a:latin typeface="Courier"/>
              </a:rPr>
              <a:t># km</a:t>
            </a:r>
            <a:br/>
            <a:r>
              <a:rPr>
                <a:latin typeface="Courier"/>
              </a:rPr>
              <a:t>aphD </a:t>
            </a:r>
            <a:r>
              <a:rPr>
                <a:solidFill>
                  <a:srgbClr val="666666"/>
                </a:solidFill>
                <a:latin typeface="Courier"/>
              </a:rPr>
              <a:t>=</a:t>
            </a:r>
            <a:r>
              <a:rPr>
                <a:latin typeface="Courier"/>
              </a:rPr>
              <a:t> </a:t>
            </a:r>
            <a:r>
              <a:rPr>
                <a:solidFill>
                  <a:srgbClr val="40A070"/>
                </a:solidFill>
                <a:latin typeface="Courier"/>
              </a:rPr>
              <a:t>152100000</a:t>
            </a:r>
            <a:r>
              <a:rPr>
                <a:latin typeface="Courier"/>
              </a:rPr>
              <a:t> </a:t>
            </a:r>
            <a:r>
              <a:rPr i="1">
                <a:solidFill>
                  <a:srgbClr val="60A0B0"/>
                </a:solidFill>
                <a:latin typeface="Courier"/>
              </a:rPr>
              <a:t># km</a:t>
            </a:r>
            <a:br/>
            <a:r>
              <a:rPr>
                <a:latin typeface="Courier"/>
              </a:rPr>
              <a:t>perD </a:t>
            </a:r>
            <a:r>
              <a:rPr>
                <a:solidFill>
                  <a:srgbClr val="666666"/>
                </a:solidFill>
                <a:latin typeface="Courier"/>
              </a:rPr>
              <a:t>=</a:t>
            </a:r>
            <a:r>
              <a:rPr>
                <a:latin typeface="Courier"/>
              </a:rPr>
              <a:t> </a:t>
            </a:r>
            <a:r>
              <a:rPr>
                <a:solidFill>
                  <a:srgbClr val="40A070"/>
                </a:solidFill>
                <a:latin typeface="Courier"/>
              </a:rPr>
              <a:t>147100000</a:t>
            </a:r>
            <a:r>
              <a:rPr>
                <a:latin typeface="Courier"/>
              </a:rPr>
              <a:t> </a:t>
            </a:r>
            <a:r>
              <a:rPr i="1">
                <a:solidFill>
                  <a:srgbClr val="60A0B0"/>
                </a:solidFill>
                <a:latin typeface="Courier"/>
              </a:rPr>
              <a:t># km</a:t>
            </a:r>
            <a:br/>
            <a:r>
              <a:rPr>
                <a:latin typeface="Courier"/>
              </a:rPr>
              <a:t>AU_avg </a:t>
            </a:r>
            <a:r>
              <a:rPr>
                <a:solidFill>
                  <a:srgbClr val="666666"/>
                </a:solidFill>
                <a:latin typeface="Courier"/>
              </a:rPr>
              <a:t>=</a:t>
            </a:r>
            <a:r>
              <a:rPr>
                <a:latin typeface="Courier"/>
              </a:rPr>
              <a:t> (aphD</a:t>
            </a:r>
            <a:r>
              <a:rPr>
                <a:solidFill>
                  <a:srgbClr val="666666"/>
                </a:solidFill>
                <a:latin typeface="Courier"/>
              </a:rPr>
              <a:t>+</a:t>
            </a:r>
            <a:r>
              <a:rPr>
                <a:latin typeface="Courier"/>
              </a:rPr>
              <a:t>perD)</a:t>
            </a:r>
            <a:r>
              <a:rPr>
                <a:solidFill>
                  <a:srgbClr val="666666"/>
                </a:solidFill>
                <a:latin typeface="Courier"/>
              </a:rPr>
              <a:t>/</a:t>
            </a:r>
            <a:r>
              <a:rPr>
                <a:latin typeface="Courier"/>
              </a:rPr>
              <a:t>(</a:t>
            </a:r>
            <a:r>
              <a:rPr>
                <a:solidFill>
                  <a:srgbClr val="40A070"/>
                </a:solidFill>
                <a:latin typeface="Courier"/>
              </a:rPr>
              <a:t>2</a:t>
            </a:r>
            <a:r>
              <a:rPr>
                <a:solidFill>
                  <a:srgbClr val="666666"/>
                </a:solidFill>
                <a:latin typeface="Courier"/>
              </a:rPr>
              <a:t>*</a:t>
            </a:r>
            <a:r>
              <a:rPr>
                <a:latin typeface="Courier"/>
              </a:rPr>
              <a:t>AU) </a:t>
            </a:r>
            <a:r>
              <a:rPr i="1">
                <a:solidFill>
                  <a:srgbClr val="60A0B0"/>
                </a:solidFill>
                <a:latin typeface="Courier"/>
              </a:rPr>
              <a:t># Average distance, gives AU, check: print(f"{AU_avg}")</a:t>
            </a:r>
            <a:br/>
            <a:r>
              <a:rPr>
                <a:solidFill>
                  <a:srgbClr val="008000"/>
                </a:solidFill>
                <a:latin typeface="Courier"/>
              </a:rPr>
              <a:t>print</a:t>
            </a:r>
            <a:r>
              <a:rPr>
                <a:latin typeface="Courier"/>
              </a:rPr>
              <a:t>(</a:t>
            </a:r>
            <a:r>
              <a:rPr>
                <a:solidFill>
                  <a:srgbClr val="BB6688"/>
                </a:solidFill>
                <a:latin typeface="Courier"/>
              </a:rPr>
              <a:t>f"Distance Earth-Sun at aphelion (most distant) = </a:t>
            </a:r>
            <a:r>
              <a:rPr>
                <a:solidFill>
                  <a:srgbClr val="4070A0"/>
                </a:solidFill>
                <a:latin typeface="Courier"/>
              </a:rPr>
              <a:t>{</a:t>
            </a:r>
            <a:r>
              <a:rPr>
                <a:latin typeface="Courier"/>
              </a:rPr>
              <a:t>aphD</a:t>
            </a:r>
            <a:r>
              <a:rPr>
                <a:solidFill>
                  <a:srgbClr val="4070A0"/>
                </a:solidFill>
                <a:latin typeface="Courier"/>
              </a:rPr>
              <a:t>:1.3e}</a:t>
            </a:r>
            <a:r>
              <a:rPr>
                <a:solidFill>
                  <a:srgbClr val="BB6688"/>
                </a:solidFill>
                <a:latin typeface="Courier"/>
              </a:rPr>
              <a:t> km = </a:t>
            </a:r>
            <a:r>
              <a:rPr>
                <a:solidFill>
                  <a:srgbClr val="4070A0"/>
                </a:solidFill>
                <a:latin typeface="Courier"/>
              </a:rPr>
              <a:t>{</a:t>
            </a:r>
            <a:r>
              <a:rPr>
                <a:latin typeface="Courier"/>
              </a:rPr>
              <a:t>aphD</a:t>
            </a:r>
            <a:r>
              <a:rPr>
                <a:solidFill>
                  <a:srgbClr val="666666"/>
                </a:solidFill>
                <a:latin typeface="Courier"/>
              </a:rPr>
              <a:t>/</a:t>
            </a:r>
            <a:r>
              <a:rPr>
                <a:latin typeface="Courier"/>
              </a:rPr>
              <a:t>AU</a:t>
            </a:r>
            <a:r>
              <a:rPr>
                <a:solidFill>
                  <a:srgbClr val="4070A0"/>
                </a:solidFill>
                <a:latin typeface="Courier"/>
              </a:rPr>
              <a:t>:1.4}</a:t>
            </a:r>
            <a:r>
              <a:rPr>
                <a:solidFill>
                  <a:srgbClr val="BB6688"/>
                </a:solidFill>
                <a:latin typeface="Courier"/>
              </a:rPr>
              <a:t> au"</a:t>
            </a:r>
            <a:r>
              <a:rPr>
                <a:latin typeface="Courier"/>
              </a:rPr>
              <a:t>)</a:t>
            </a:r>
            <a:br/>
            <a:r>
              <a:rPr>
                <a:solidFill>
                  <a:srgbClr val="008000"/>
                </a:solidFill>
                <a:latin typeface="Courier"/>
              </a:rPr>
              <a:t>print</a:t>
            </a:r>
            <a:r>
              <a:rPr>
                <a:latin typeface="Courier"/>
              </a:rPr>
              <a:t>(</a:t>
            </a:r>
            <a:r>
              <a:rPr>
                <a:solidFill>
                  <a:srgbClr val="BB6688"/>
                </a:solidFill>
                <a:latin typeface="Courier"/>
              </a:rPr>
              <a:t>f"Distance Earth-Sun at perihelion (closest) = </a:t>
            </a:r>
            <a:r>
              <a:rPr>
                <a:solidFill>
                  <a:srgbClr val="4070A0"/>
                </a:solidFill>
                <a:latin typeface="Courier"/>
              </a:rPr>
              <a:t>{</a:t>
            </a:r>
            <a:r>
              <a:rPr>
                <a:latin typeface="Courier"/>
              </a:rPr>
              <a:t>perD</a:t>
            </a:r>
            <a:r>
              <a:rPr>
                <a:solidFill>
                  <a:srgbClr val="4070A0"/>
                </a:solidFill>
                <a:latin typeface="Courier"/>
              </a:rPr>
              <a:t>:1.3e}</a:t>
            </a:r>
            <a:r>
              <a:rPr>
                <a:solidFill>
                  <a:srgbClr val="BB6688"/>
                </a:solidFill>
                <a:latin typeface="Courier"/>
              </a:rPr>
              <a:t> km = </a:t>
            </a:r>
            <a:r>
              <a:rPr>
                <a:solidFill>
                  <a:srgbClr val="4070A0"/>
                </a:solidFill>
                <a:latin typeface="Courier"/>
              </a:rPr>
              <a:t>{</a:t>
            </a:r>
            <a:r>
              <a:rPr>
                <a:latin typeface="Courier"/>
              </a:rPr>
              <a:t>perD</a:t>
            </a:r>
            <a:r>
              <a:rPr>
                <a:solidFill>
                  <a:srgbClr val="666666"/>
                </a:solidFill>
                <a:latin typeface="Courier"/>
              </a:rPr>
              <a:t>/</a:t>
            </a:r>
            <a:r>
              <a:rPr>
                <a:latin typeface="Courier"/>
              </a:rPr>
              <a:t>AU</a:t>
            </a:r>
            <a:r>
              <a:rPr>
                <a:solidFill>
                  <a:srgbClr val="4070A0"/>
                </a:solidFill>
                <a:latin typeface="Courier"/>
              </a:rPr>
              <a:t>:1.3}</a:t>
            </a:r>
            <a:r>
              <a:rPr>
                <a:solidFill>
                  <a:srgbClr val="BB6688"/>
                </a:solidFill>
                <a:latin typeface="Courier"/>
              </a:rPr>
              <a:t> au"</a:t>
            </a:r>
            <a:r>
              <a:rPr>
                <a:latin typeface="Courier"/>
              </a:rPr>
              <a:t>)</a:t>
            </a:r>
            <a:br/>
            <a:r>
              <a:rPr>
                <a:solidFill>
                  <a:srgbClr val="008000"/>
                </a:solidFill>
                <a:latin typeface="Courier"/>
              </a:rPr>
              <a:t>print</a:t>
            </a:r>
            <a:r>
              <a:rPr>
                <a:latin typeface="Courier"/>
              </a:rPr>
              <a:t>(</a:t>
            </a:r>
            <a:r>
              <a:rPr>
                <a:solidFill>
                  <a:srgbClr val="BB6688"/>
                </a:solidFill>
                <a:latin typeface="Courier"/>
              </a:rPr>
              <a:t>f"Average distance Earth-Sun = </a:t>
            </a:r>
            <a:r>
              <a:rPr>
                <a:solidFill>
                  <a:srgbClr val="4070A0"/>
                </a:solidFill>
                <a:latin typeface="Courier"/>
              </a:rPr>
              <a:t>{</a:t>
            </a:r>
            <a:r>
              <a:rPr>
                <a:latin typeface="Courier"/>
              </a:rPr>
              <a:t>AU</a:t>
            </a:r>
            <a:r>
              <a:rPr>
                <a:solidFill>
                  <a:srgbClr val="4070A0"/>
                </a:solidFill>
                <a:latin typeface="Courier"/>
              </a:rPr>
              <a:t>:1.3e}</a:t>
            </a:r>
            <a:r>
              <a:rPr>
                <a:solidFill>
                  <a:srgbClr val="BB6688"/>
                </a:solidFill>
                <a:latin typeface="Courier"/>
              </a:rPr>
              <a:t> km = 1 au"</a:t>
            </a:r>
            <a:r>
              <a:rPr>
                <a:latin typeface="Courier"/>
              </a:rPr>
              <a:t>)</a:t>
            </a:r>
          </a:p>
          <a:p>
            <a:pPr lvl="0" indent="0">
              <a:buNone/>
            </a:pPr>
            <a:r>
              <a:rPr>
                <a:latin typeface="Courier"/>
              </a:rPr>
              <a:t>Distance Earth-Sun at aphelion (most distant) = 1.521e+08 km = 1.017 au
Distance Earth-Sun at perihelion (closest) = 1.471e+08 km = 0.983 au
Average distance Earth-Sun = 1.496e+08 km = 1 au</a:t>
            </a:r>
          </a:p>
          <a:p>
            <a:pPr lvl="0" indent="0" marL="0">
              <a:spcBef>
                <a:spcPts val="3000"/>
              </a:spcBef>
              <a:buNone/>
            </a:pPr>
            <a:r>
              <a:rPr b="1"/>
              <a:t>Size of our solar system</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Planet</a:t>
                      </a:r>
                    </a:p>
                  </a:txBody>
                  <a:tcPr/>
                </a:tc>
                <a:tc>
                  <a:txBody>
                    <a:bodyPr/>
                    <a:lstStyle/>
                    <a:p>
                      <a:pPr lvl="0" indent="0" marL="0">
                        <a:buNone/>
                      </a:pPr>
                      <a:r>
                        <a:rPr/>
                        <a:t>Distance from Sun (a.u.)</a:t>
                      </a:r>
                    </a:p>
                  </a:txBody>
                  <a:tcPr/>
                </a:tc>
              </a:tr>
              <a:tr h="0">
                <a:tc>
                  <a:txBody>
                    <a:bodyPr/>
                    <a:lstStyle/>
                    <a:p>
                      <a:pPr lvl="0" indent="0" marL="0">
                        <a:buNone/>
                      </a:pPr>
                      <a:r>
                        <a:rPr/>
                        <a:t>Mercury</a:t>
                      </a:r>
                    </a:p>
                  </a:txBody>
                </a:tc>
                <a:tc>
                  <a:txBody>
                    <a:bodyPr/>
                    <a:lstStyle/>
                    <a:p>
                      <a:pPr lvl="0" indent="0" marL="0">
                        <a:buNone/>
                      </a:pPr>
                      <a:r>
                        <a:rPr/>
                        <a:t>0.39</a:t>
                      </a:r>
                    </a:p>
                  </a:txBody>
                </a:tc>
              </a:tr>
              <a:tr h="0">
                <a:tc>
                  <a:txBody>
                    <a:bodyPr/>
                    <a:lstStyle/>
                    <a:p>
                      <a:pPr lvl="0" indent="0" marL="0">
                        <a:buNone/>
                      </a:pPr>
                      <a:r>
                        <a:rPr/>
                        <a:t>Venus</a:t>
                      </a:r>
                    </a:p>
                  </a:txBody>
                </a:tc>
                <a:tc>
                  <a:txBody>
                    <a:bodyPr/>
                    <a:lstStyle/>
                    <a:p>
                      <a:pPr lvl="0" indent="0" marL="0">
                        <a:buNone/>
                      </a:pPr>
                      <a:r>
                        <a:rPr/>
                        <a:t>0.72</a:t>
                      </a:r>
                    </a:p>
                  </a:txBody>
                </a:tc>
              </a:tr>
              <a:tr h="0">
                <a:tc>
                  <a:txBody>
                    <a:bodyPr/>
                    <a:lstStyle/>
                    <a:p>
                      <a:pPr lvl="0" indent="0" marL="0">
                        <a:buNone/>
                      </a:pPr>
                      <a:r>
                        <a:rPr/>
                        <a:t>Earth</a:t>
                      </a:r>
                    </a:p>
                  </a:txBody>
                </a:tc>
                <a:tc>
                  <a:txBody>
                    <a:bodyPr/>
                    <a:lstStyle/>
                    <a:p>
                      <a:pPr lvl="0" indent="0" marL="0">
                        <a:buNone/>
                      </a:pPr>
                      <a:r>
                        <a:rPr/>
                        <a:t>1</a:t>
                      </a:r>
                    </a:p>
                  </a:txBody>
                </a:tc>
              </a:tr>
              <a:tr h="0">
                <a:tc>
                  <a:txBody>
                    <a:bodyPr/>
                    <a:lstStyle/>
                    <a:p>
                      <a:pPr lvl="0" indent="0" marL="0">
                        <a:buNone/>
                      </a:pPr>
                      <a:r>
                        <a:rPr/>
                        <a:t>Mars</a:t>
                      </a:r>
                    </a:p>
                  </a:txBody>
                </a:tc>
                <a:tc>
                  <a:txBody>
                    <a:bodyPr/>
                    <a:lstStyle/>
                    <a:p>
                      <a:pPr lvl="0" indent="0" marL="0">
                        <a:buNone/>
                      </a:pPr>
                      <a:r>
                        <a:rPr/>
                        <a:t>1.52</a:t>
                      </a:r>
                    </a:p>
                  </a:txBody>
                </a:tc>
              </a:tr>
              <a:tr h="0">
                <a:tc>
                  <a:txBody>
                    <a:bodyPr/>
                    <a:lstStyle/>
                    <a:p>
                      <a:pPr lvl="0" indent="0" marL="0">
                        <a:buNone/>
                      </a:pPr>
                      <a:r>
                        <a:rPr/>
                        <a:t>Jupiter</a:t>
                      </a:r>
                    </a:p>
                  </a:txBody>
                </a:tc>
                <a:tc>
                  <a:txBody>
                    <a:bodyPr/>
                    <a:lstStyle/>
                    <a:p>
                      <a:pPr lvl="0" indent="0" marL="0">
                        <a:buNone/>
                      </a:pPr>
                      <a:r>
                        <a:rPr/>
                        <a:t>5.20</a:t>
                      </a:r>
                    </a:p>
                  </a:txBody>
                </a:tc>
              </a:tr>
              <a:tr h="0">
                <a:tc>
                  <a:txBody>
                    <a:bodyPr/>
                    <a:lstStyle/>
                    <a:p>
                      <a:pPr lvl="0" indent="0" marL="0">
                        <a:buNone/>
                      </a:pPr>
                      <a:r>
                        <a:rPr/>
                        <a:t>Saturn</a:t>
                      </a:r>
                    </a:p>
                  </a:txBody>
                </a:tc>
                <a:tc>
                  <a:txBody>
                    <a:bodyPr/>
                    <a:lstStyle/>
                    <a:p>
                      <a:pPr lvl="0" indent="0" marL="0">
                        <a:buNone/>
                      </a:pPr>
                      <a:r>
                        <a:rPr/>
                        <a:t>9.54</a:t>
                      </a:r>
                    </a:p>
                  </a:txBody>
                </a:tc>
              </a:tr>
              <a:tr h="0">
                <a:tc>
                  <a:txBody>
                    <a:bodyPr/>
                    <a:lstStyle/>
                    <a:p>
                      <a:pPr lvl="0" indent="0" marL="0">
                        <a:buNone/>
                      </a:pPr>
                      <a:r>
                        <a:rPr/>
                        <a:t>Uranus</a:t>
                      </a:r>
                    </a:p>
                  </a:txBody>
                </a:tc>
                <a:tc>
                  <a:txBody>
                    <a:bodyPr/>
                    <a:lstStyle/>
                    <a:p>
                      <a:pPr lvl="0" indent="0" marL="0">
                        <a:buNone/>
                      </a:pPr>
                      <a:r>
                        <a:rPr/>
                        <a:t>19.2</a:t>
                      </a:r>
                    </a:p>
                  </a:txBody>
                </a:tc>
              </a:tr>
              <a:tr h="0">
                <a:tc>
                  <a:txBody>
                    <a:bodyPr/>
                    <a:lstStyle/>
                    <a:p>
                      <a:pPr lvl="0" indent="0" marL="0">
                        <a:buNone/>
                      </a:pPr>
                      <a:r>
                        <a:rPr/>
                        <a:t>Neptune</a:t>
                      </a:r>
                    </a:p>
                  </a:txBody>
                </a:tc>
                <a:tc>
                  <a:txBody>
                    <a:bodyPr/>
                    <a:lstStyle/>
                    <a:p>
                      <a:pPr lvl="0" indent="0" marL="0">
                        <a:buNone/>
                      </a:pPr>
                      <a:r>
                        <a:rPr/>
                        <a:t>30.06</a:t>
                      </a:r>
                    </a:p>
                  </a:txBody>
                </a:tc>
              </a:tr>
            </a:tbl>
          </a:graphicData>
        </a:graphic>
      </p:graphicFrame>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olar_system_distances.png" id="0" name="Picture 1"/>
          <p:cNvPicPr>
            <a:picLocks noGrp="1" noChangeAspect="1"/>
          </p:cNvPicPr>
          <p:nvPr/>
        </p:nvPicPr>
        <p:blipFill>
          <a:blip r:embed="rId2"/>
          <a:stretch>
            <a:fillRect/>
          </a:stretch>
        </p:blipFill>
        <p:spPr bwMode="auto">
          <a:xfrm>
            <a:off x="457200" y="1473200"/>
            <a:ext cx="8229600" cy="23241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5: Distances in the solar system. Planet sizes are not to scale.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properties</dc:title>
  <dc:creator>Dr Rosaria Lena</dc:creator>
  <cp:keywords/>
  <dc:description>Lectures 1-2.</dc:description>
  <dcterms:created xsi:type="dcterms:W3CDTF">2023-12-18T15:07:58Z</dcterms:created>
  <dcterms:modified xsi:type="dcterms:W3CDTF">2023-12-18T15:07:58Z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title">
    <vt:lpwstr>email</vt:lpwstr>
  </property>
  <property fmtid="{D5CDD505-2E9C-101B-9397-08002B2CF9AE}" pid="3" name="affiliations">
    <vt:lpwstr/>
  </property>
  <property fmtid="{D5CDD505-2E9C-101B-9397-08002B2CF9AE}" pid="4" name="authors">
    <vt:lpwstr/>
  </property>
  <property fmtid="{D5CDD505-2E9C-101B-9397-08002B2CF9AE}" pid="5" name="biblio-config">
    <vt:lpwstr>True</vt:lpwstr>
  </property>
  <property fmtid="{D5CDD505-2E9C-101B-9397-08002B2CF9AE}" pid="6" name="by-affiliation">
    <vt:lpwstr/>
  </property>
  <property fmtid="{D5CDD505-2E9C-101B-9397-08002B2CF9AE}" pid="7" name="by-author">
    <vt:lpwstr/>
  </property>
  <property fmtid="{D5CDD505-2E9C-101B-9397-08002B2CF9AE}" pid="8" name="date">
    <vt:lpwstr>12/18/23</vt:lpwstr>
  </property>
  <property fmtid="{D5CDD505-2E9C-101B-9397-08002B2CF9AE}" pid="9" name="date-format">
    <vt:lpwstr>short</vt:lpwstr>
  </property>
  <property fmtid="{D5CDD505-2E9C-101B-9397-08002B2CF9AE}" pid="10" name="execute">
    <vt:lpwstr/>
  </property>
  <property fmtid="{D5CDD505-2E9C-101B-9397-08002B2CF9AE}" pid="11" name="header-includes">
    <vt:lpwstr/>
  </property>
  <property fmtid="{D5CDD505-2E9C-101B-9397-08002B2CF9AE}" pid="12" name="include-after">
    <vt:lpwstr/>
  </property>
  <property fmtid="{D5CDD505-2E9C-101B-9397-08002B2CF9AE}" pid="13" name="include-before">
    <vt:lpwstr/>
  </property>
  <property fmtid="{D5CDD505-2E9C-101B-9397-08002B2CF9AE}" pid="14" name="jupyter">
    <vt:lpwstr>python3</vt:lpwstr>
  </property>
  <property fmtid="{D5CDD505-2E9C-101B-9397-08002B2CF9AE}" pid="15" name="labels">
    <vt:lpwstr/>
  </property>
  <property fmtid="{D5CDD505-2E9C-101B-9397-08002B2CF9AE}" pid="16" name="title-block-banner">
    <vt:lpwstr>True</vt:lpwstr>
  </property>
  <property fmtid="{D5CDD505-2E9C-101B-9397-08002B2CF9AE}" pid="17" name="toc-title">
    <vt:lpwstr>Table of contents</vt:lpwstr>
  </property>
</Properties>
</file>